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9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  <p:sldMasterId id="2147483669" r:id="rId6"/>
    <p:sldMasterId id="2147483666" r:id="rId7"/>
    <p:sldMasterId id="2147484083" r:id="rId8"/>
    <p:sldMasterId id="2147484088" r:id="rId9"/>
    <p:sldMasterId id="2147484112" r:id="rId10"/>
    <p:sldMasterId id="2147484113" r:id="rId11"/>
    <p:sldMasterId id="2147484132" r:id="rId12"/>
    <p:sldMasterId id="2147484182" r:id="rId13"/>
  </p:sldMasterIdLst>
  <p:notesMasterIdLst>
    <p:notesMasterId r:id="rId27"/>
  </p:notesMasterIdLst>
  <p:handoutMasterIdLst>
    <p:handoutMasterId r:id="rId28"/>
  </p:handoutMasterIdLst>
  <p:sldIdLst>
    <p:sldId id="2147469983" r:id="rId14"/>
    <p:sldId id="2147469984" r:id="rId15"/>
    <p:sldId id="2147469997" r:id="rId16"/>
    <p:sldId id="2147469996" r:id="rId17"/>
    <p:sldId id="2147469998" r:id="rId18"/>
    <p:sldId id="2147469987" r:id="rId19"/>
    <p:sldId id="2147469988" r:id="rId20"/>
    <p:sldId id="2147469999" r:id="rId21"/>
    <p:sldId id="2147469991" r:id="rId22"/>
    <p:sldId id="2147469992" r:id="rId23"/>
    <p:sldId id="2147470000" r:id="rId24"/>
    <p:sldId id="2147469994" r:id="rId25"/>
    <p:sldId id="2147469995" r:id="rId2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DA07B708-0081-4251-8A7C-4F0C57491AF9}">
          <p14:sldIdLst>
            <p14:sldId id="2147469983"/>
          </p14:sldIdLst>
        </p14:section>
        <p14:section name="Modelamiento de datos" id="{6B342ED1-FEAC-4EEF-AB8A-C5A4A70F52F1}">
          <p14:sldIdLst>
            <p14:sldId id="2147469984"/>
            <p14:sldId id="2147469997"/>
            <p14:sldId id="2147469996"/>
          </p14:sldIdLst>
        </p14:section>
        <p14:section name="Evaluación indicador de rotación voluntaria" id="{88CC050A-074D-41E8-AA84-FD904134E160}">
          <p14:sldIdLst>
            <p14:sldId id="2147469998"/>
            <p14:sldId id="2147469987"/>
            <p14:sldId id="2147469988"/>
          </p14:sldIdLst>
        </p14:section>
        <p14:section name="Diagnóstico rotación BCP" id="{C2957E97-8889-4345-AFA2-717E0C398F1F}">
          <p14:sldIdLst>
            <p14:sldId id="2147469999"/>
            <p14:sldId id="2147469991"/>
            <p14:sldId id="2147469992"/>
          </p14:sldIdLst>
        </p14:section>
        <p14:section name="Escala para indicador rotación" id="{5F08DA9F-B72E-4D83-91C9-63A7B3F4917E}">
          <p14:sldIdLst>
            <p14:sldId id="2147470000"/>
            <p14:sldId id="2147469994"/>
            <p14:sldId id="21474699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500"/>
    <a:srgbClr val="0F4874"/>
    <a:srgbClr val="0A0060"/>
    <a:srgbClr val="93B4FB"/>
    <a:srgbClr val="4244E6"/>
    <a:srgbClr val="FFFFFF"/>
    <a:srgbClr val="00CC99"/>
    <a:srgbClr val="2E2E38"/>
    <a:srgbClr val="797991"/>
    <a:srgbClr val="135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46555-09D6-47AD-8BF4-5B86C1DEFB2A}" v="33" dt="2023-10-02T02:47:36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9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63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anuel Gonzales" userId="cac22e99-f2ee-4a1a-b96f-942bdfdbcf91" providerId="ADAL" clId="{25446555-09D6-47AD-8BF4-5B86C1DEFB2A}"/>
    <pc:docChg chg="undo redo custSel addSld delSld modSld sldOrd addSection modSection">
      <pc:chgData name="Emanuel Gonzales" userId="cac22e99-f2ee-4a1a-b96f-942bdfdbcf91" providerId="ADAL" clId="{25446555-09D6-47AD-8BF4-5B86C1DEFB2A}" dt="2023-10-02T02:48:11.537" v="447" actId="207"/>
      <pc:docMkLst>
        <pc:docMk/>
      </pc:docMkLst>
      <pc:sldChg chg="addSp delSp modSp mod">
        <pc:chgData name="Emanuel Gonzales" userId="cac22e99-f2ee-4a1a-b96f-942bdfdbcf91" providerId="ADAL" clId="{25446555-09D6-47AD-8BF4-5B86C1DEFB2A}" dt="2023-10-02T02:30:01.863" v="134" actId="1076"/>
        <pc:sldMkLst>
          <pc:docMk/>
          <pc:sldMk cId="1584216875" sldId="2147469983"/>
        </pc:sldMkLst>
        <pc:spChg chg="add del mod">
          <ac:chgData name="Emanuel Gonzales" userId="cac22e99-f2ee-4a1a-b96f-942bdfdbcf91" providerId="ADAL" clId="{25446555-09D6-47AD-8BF4-5B86C1DEFB2A}" dt="2023-10-02T02:30:01.863" v="134" actId="1076"/>
          <ac:spMkLst>
            <pc:docMk/>
            <pc:sldMk cId="1584216875" sldId="2147469983"/>
            <ac:spMk id="4" creationId="{D57578EF-523B-F48F-3A75-A0EC23DA4442}"/>
          </ac:spMkLst>
        </pc:spChg>
      </pc:sldChg>
      <pc:sldChg chg="addSp modSp mod ord">
        <pc:chgData name="Emanuel Gonzales" userId="cac22e99-f2ee-4a1a-b96f-942bdfdbcf91" providerId="ADAL" clId="{25446555-09D6-47AD-8BF4-5B86C1DEFB2A}" dt="2023-10-02T02:47:30.807" v="436"/>
        <pc:sldMkLst>
          <pc:docMk/>
          <pc:sldMk cId="1132251268" sldId="2147469984"/>
        </pc:sldMkLst>
        <pc:spChg chg="add mod">
          <ac:chgData name="Emanuel Gonzales" userId="cac22e99-f2ee-4a1a-b96f-942bdfdbcf91" providerId="ADAL" clId="{25446555-09D6-47AD-8BF4-5B86C1DEFB2A}" dt="2023-10-02T02:46:10.511" v="422" actId="20577"/>
          <ac:spMkLst>
            <pc:docMk/>
            <pc:sldMk cId="1132251268" sldId="2147469984"/>
            <ac:spMk id="2" creationId="{C3BE8C35-895F-D817-A412-D8ABCD6B0465}"/>
          </ac:spMkLst>
        </pc:spChg>
        <pc:spChg chg="mod">
          <ac:chgData name="Emanuel Gonzales" userId="cac22e99-f2ee-4a1a-b96f-942bdfdbcf91" providerId="ADAL" clId="{25446555-09D6-47AD-8BF4-5B86C1DEFB2A}" dt="2023-10-02T02:45:34.063" v="394" actId="14100"/>
          <ac:spMkLst>
            <pc:docMk/>
            <pc:sldMk cId="1132251268" sldId="2147469984"/>
            <ac:spMk id="8" creationId="{9282F059-38D3-0E74-8945-A429ABECD6FA}"/>
          </ac:spMkLst>
        </pc:spChg>
        <pc:spChg chg="mod">
          <ac:chgData name="Emanuel Gonzales" userId="cac22e99-f2ee-4a1a-b96f-942bdfdbcf91" providerId="ADAL" clId="{25446555-09D6-47AD-8BF4-5B86C1DEFB2A}" dt="2023-10-02T02:45:47.096" v="397" actId="1076"/>
          <ac:spMkLst>
            <pc:docMk/>
            <pc:sldMk cId="1132251268" sldId="2147469984"/>
            <ac:spMk id="44" creationId="{340D3394-3AD7-7EED-61D4-4D62C6303EE5}"/>
          </ac:spMkLst>
        </pc:spChg>
        <pc:spChg chg="mod">
          <ac:chgData name="Emanuel Gonzales" userId="cac22e99-f2ee-4a1a-b96f-942bdfdbcf91" providerId="ADAL" clId="{25446555-09D6-47AD-8BF4-5B86C1DEFB2A}" dt="2023-10-02T02:45:47.096" v="397" actId="1076"/>
          <ac:spMkLst>
            <pc:docMk/>
            <pc:sldMk cId="1132251268" sldId="2147469984"/>
            <ac:spMk id="45" creationId="{5DA8EA08-7E95-6884-8E55-80F2DFBCA4FB}"/>
          </ac:spMkLst>
        </pc:spChg>
        <pc:spChg chg="mod">
          <ac:chgData name="Emanuel Gonzales" userId="cac22e99-f2ee-4a1a-b96f-942bdfdbcf91" providerId="ADAL" clId="{25446555-09D6-47AD-8BF4-5B86C1DEFB2A}" dt="2023-10-02T02:45:47.096" v="397" actId="1076"/>
          <ac:spMkLst>
            <pc:docMk/>
            <pc:sldMk cId="1132251268" sldId="2147469984"/>
            <ac:spMk id="47" creationId="{22E69590-9510-CE51-D589-55DB57A61B64}"/>
          </ac:spMkLst>
        </pc:spChg>
        <pc:grpChg chg="mod">
          <ac:chgData name="Emanuel Gonzales" userId="cac22e99-f2ee-4a1a-b96f-942bdfdbcf91" providerId="ADAL" clId="{25446555-09D6-47AD-8BF4-5B86C1DEFB2A}" dt="2023-10-02T02:45:47.096" v="397" actId="1076"/>
          <ac:grpSpMkLst>
            <pc:docMk/>
            <pc:sldMk cId="1132251268" sldId="2147469984"/>
            <ac:grpSpMk id="25" creationId="{A5D1E924-F4AC-EE0F-84A9-3760066719CA}"/>
          </ac:grpSpMkLst>
        </pc:grpChg>
        <pc:picChg chg="add mod">
          <ac:chgData name="Emanuel Gonzales" userId="cac22e99-f2ee-4a1a-b96f-942bdfdbcf91" providerId="ADAL" clId="{25446555-09D6-47AD-8BF4-5B86C1DEFB2A}" dt="2023-10-02T02:46:03.700" v="399" actId="1076"/>
          <ac:picMkLst>
            <pc:docMk/>
            <pc:sldMk cId="1132251268" sldId="2147469984"/>
            <ac:picMk id="3" creationId="{76C5D205-B282-FE2C-BB3D-893A861C7DC6}"/>
          </ac:picMkLst>
        </pc:picChg>
        <pc:picChg chg="mod">
          <ac:chgData name="Emanuel Gonzales" userId="cac22e99-f2ee-4a1a-b96f-942bdfdbcf91" providerId="ADAL" clId="{25446555-09D6-47AD-8BF4-5B86C1DEFB2A}" dt="2023-10-02T02:45:47.096" v="397" actId="1076"/>
          <ac:picMkLst>
            <pc:docMk/>
            <pc:sldMk cId="1132251268" sldId="2147469984"/>
            <ac:picMk id="20" creationId="{85B788C0-567C-AF84-B6E8-54085406AC6A}"/>
          </ac:picMkLst>
        </pc:picChg>
        <pc:picChg chg="mod">
          <ac:chgData name="Emanuel Gonzales" userId="cac22e99-f2ee-4a1a-b96f-942bdfdbcf91" providerId="ADAL" clId="{25446555-09D6-47AD-8BF4-5B86C1DEFB2A}" dt="2023-10-02T02:45:47.096" v="397" actId="1076"/>
          <ac:picMkLst>
            <pc:docMk/>
            <pc:sldMk cId="1132251268" sldId="2147469984"/>
            <ac:picMk id="21" creationId="{EB624FAC-ED88-406C-39A4-BAAFE0986CA1}"/>
          </ac:picMkLst>
        </pc:picChg>
        <pc:picChg chg="mod">
          <ac:chgData name="Emanuel Gonzales" userId="cac22e99-f2ee-4a1a-b96f-942bdfdbcf91" providerId="ADAL" clId="{25446555-09D6-47AD-8BF4-5B86C1DEFB2A}" dt="2023-10-02T02:45:47.096" v="397" actId="1076"/>
          <ac:picMkLst>
            <pc:docMk/>
            <pc:sldMk cId="1132251268" sldId="2147469984"/>
            <ac:picMk id="22" creationId="{6AD972BD-0DC5-0303-F293-AEFC6C484BA3}"/>
          </ac:picMkLst>
        </pc:picChg>
        <pc:cxnChg chg="add mod">
          <ac:chgData name="Emanuel Gonzales" userId="cac22e99-f2ee-4a1a-b96f-942bdfdbcf91" providerId="ADAL" clId="{25446555-09D6-47AD-8BF4-5B86C1DEFB2A}" dt="2023-10-02T02:46:29.954" v="424" actId="1076"/>
          <ac:cxnSpMkLst>
            <pc:docMk/>
            <pc:sldMk cId="1132251268" sldId="2147469984"/>
            <ac:cxnSpMk id="4" creationId="{1F31FC97-2151-B8DF-C9DF-35F8F13D39CD}"/>
          </ac:cxnSpMkLst>
        </pc:cxnChg>
      </pc:sldChg>
      <pc:sldChg chg="del">
        <pc:chgData name="Emanuel Gonzales" userId="cac22e99-f2ee-4a1a-b96f-942bdfdbcf91" providerId="ADAL" clId="{25446555-09D6-47AD-8BF4-5B86C1DEFB2A}" dt="2023-10-02T02:46:57.677" v="429" actId="47"/>
        <pc:sldMkLst>
          <pc:docMk/>
          <pc:sldMk cId="3920685613" sldId="2147469986"/>
        </pc:sldMkLst>
      </pc:sldChg>
      <pc:sldChg chg="addSp modSp mod modAnim">
        <pc:chgData name="Emanuel Gonzales" userId="cac22e99-f2ee-4a1a-b96f-942bdfdbcf91" providerId="ADAL" clId="{25446555-09D6-47AD-8BF4-5B86C1DEFB2A}" dt="2023-10-02T02:25:55.129" v="46"/>
        <pc:sldMkLst>
          <pc:docMk/>
          <pc:sldMk cId="2717754420" sldId="2147469987"/>
        </pc:sldMkLst>
        <pc:spChg chg="mod">
          <ac:chgData name="Emanuel Gonzales" userId="cac22e99-f2ee-4a1a-b96f-942bdfdbcf91" providerId="ADAL" clId="{25446555-09D6-47AD-8BF4-5B86C1DEFB2A}" dt="2023-10-02T02:24:46.015" v="43" actId="1076"/>
          <ac:spMkLst>
            <pc:docMk/>
            <pc:sldMk cId="2717754420" sldId="2147469987"/>
            <ac:spMk id="23" creationId="{51C52D68-B6E1-DB3D-EFCB-8CC78443C57A}"/>
          </ac:spMkLst>
        </pc:spChg>
        <pc:picChg chg="add mod">
          <ac:chgData name="Emanuel Gonzales" userId="cac22e99-f2ee-4a1a-b96f-942bdfdbcf91" providerId="ADAL" clId="{25446555-09D6-47AD-8BF4-5B86C1DEFB2A}" dt="2023-10-02T02:24:22.516" v="37" actId="1076"/>
          <ac:picMkLst>
            <pc:docMk/>
            <pc:sldMk cId="2717754420" sldId="2147469987"/>
            <ac:picMk id="11" creationId="{6B3F7B50-F87A-1232-C0E0-111F1E14735E}"/>
          </ac:picMkLst>
        </pc:picChg>
        <pc:picChg chg="add mod">
          <ac:chgData name="Emanuel Gonzales" userId="cac22e99-f2ee-4a1a-b96f-942bdfdbcf91" providerId="ADAL" clId="{25446555-09D6-47AD-8BF4-5B86C1DEFB2A}" dt="2023-10-02T02:24:35.163" v="41" actId="1076"/>
          <ac:picMkLst>
            <pc:docMk/>
            <pc:sldMk cId="2717754420" sldId="2147469987"/>
            <ac:picMk id="12" creationId="{641E293B-FD30-F3ED-7066-FEB8FAA3E415}"/>
          </ac:picMkLst>
        </pc:picChg>
        <pc:picChg chg="add mod">
          <ac:chgData name="Emanuel Gonzales" userId="cac22e99-f2ee-4a1a-b96f-942bdfdbcf91" providerId="ADAL" clId="{25446555-09D6-47AD-8BF4-5B86C1DEFB2A}" dt="2023-10-02T02:24:30.043" v="40" actId="1076"/>
          <ac:picMkLst>
            <pc:docMk/>
            <pc:sldMk cId="2717754420" sldId="2147469987"/>
            <ac:picMk id="13" creationId="{AB3108CF-978C-E87B-FCF9-D03204D5CC05}"/>
          </ac:picMkLst>
        </pc:picChg>
      </pc:sldChg>
      <pc:sldChg chg="del">
        <pc:chgData name="Emanuel Gonzales" userId="cac22e99-f2ee-4a1a-b96f-942bdfdbcf91" providerId="ADAL" clId="{25446555-09D6-47AD-8BF4-5B86C1DEFB2A}" dt="2023-10-02T02:47:42.364" v="440" actId="47"/>
        <pc:sldMkLst>
          <pc:docMk/>
          <pc:sldMk cId="1807168898" sldId="2147469989"/>
        </pc:sldMkLst>
      </pc:sldChg>
      <pc:sldChg chg="addSp delSp modSp del mod">
        <pc:chgData name="Emanuel Gonzales" userId="cac22e99-f2ee-4a1a-b96f-942bdfdbcf91" providerId="ADAL" clId="{25446555-09D6-47AD-8BF4-5B86C1DEFB2A}" dt="2023-10-02T02:17:20.535" v="11" actId="47"/>
        <pc:sldMkLst>
          <pc:docMk/>
          <pc:sldMk cId="758456154" sldId="2147469990"/>
        </pc:sldMkLst>
        <pc:picChg chg="add mod">
          <ac:chgData name="Emanuel Gonzales" userId="cac22e99-f2ee-4a1a-b96f-942bdfdbcf91" providerId="ADAL" clId="{25446555-09D6-47AD-8BF4-5B86C1DEFB2A}" dt="2023-10-02T02:15:13.942" v="10" actId="14100"/>
          <ac:picMkLst>
            <pc:docMk/>
            <pc:sldMk cId="758456154" sldId="2147469990"/>
            <ac:picMk id="3" creationId="{268F8CB5-7163-AAF5-6619-1EC82C4E762C}"/>
          </ac:picMkLst>
        </pc:picChg>
        <pc:picChg chg="add del mod">
          <ac:chgData name="Emanuel Gonzales" userId="cac22e99-f2ee-4a1a-b96f-942bdfdbcf91" providerId="ADAL" clId="{25446555-09D6-47AD-8BF4-5B86C1DEFB2A}" dt="2023-10-02T02:14:53.816" v="6" actId="21"/>
          <ac:picMkLst>
            <pc:docMk/>
            <pc:sldMk cId="758456154" sldId="2147469990"/>
            <ac:picMk id="5" creationId="{AB23E993-BE9E-45B8-0C1C-E963A77B9F0B}"/>
          </ac:picMkLst>
        </pc:picChg>
      </pc:sldChg>
      <pc:sldChg chg="addSp delSp modSp mod">
        <pc:chgData name="Emanuel Gonzales" userId="cac22e99-f2ee-4a1a-b96f-942bdfdbcf91" providerId="ADAL" clId="{25446555-09D6-47AD-8BF4-5B86C1DEFB2A}" dt="2023-10-02T02:20:41.143" v="27" actId="14100"/>
        <pc:sldMkLst>
          <pc:docMk/>
          <pc:sldMk cId="1528264970" sldId="2147469991"/>
        </pc:sldMkLst>
        <pc:picChg chg="add del mod">
          <ac:chgData name="Emanuel Gonzales" userId="cac22e99-f2ee-4a1a-b96f-942bdfdbcf91" providerId="ADAL" clId="{25446555-09D6-47AD-8BF4-5B86C1DEFB2A}" dt="2023-10-02T02:17:24.372" v="13" actId="478"/>
          <ac:picMkLst>
            <pc:docMk/>
            <pc:sldMk cId="1528264970" sldId="2147469991"/>
            <ac:picMk id="2" creationId="{889BB0D6-BDD5-5C3C-7879-B31E5899A528}"/>
          </ac:picMkLst>
        </pc:picChg>
        <pc:picChg chg="add del mod">
          <ac:chgData name="Emanuel Gonzales" userId="cac22e99-f2ee-4a1a-b96f-942bdfdbcf91" providerId="ADAL" clId="{25446555-09D6-47AD-8BF4-5B86C1DEFB2A}" dt="2023-10-02T02:17:32.161" v="15" actId="478"/>
          <ac:picMkLst>
            <pc:docMk/>
            <pc:sldMk cId="1528264970" sldId="2147469991"/>
            <ac:picMk id="3" creationId="{6C6CE69B-8D6D-8CDE-315D-21ED6137CC01}"/>
          </ac:picMkLst>
        </pc:picChg>
        <pc:picChg chg="add mod">
          <ac:chgData name="Emanuel Gonzales" userId="cac22e99-f2ee-4a1a-b96f-942bdfdbcf91" providerId="ADAL" clId="{25446555-09D6-47AD-8BF4-5B86C1DEFB2A}" dt="2023-10-02T02:20:41.143" v="27" actId="14100"/>
          <ac:picMkLst>
            <pc:docMk/>
            <pc:sldMk cId="1528264970" sldId="2147469991"/>
            <ac:picMk id="5" creationId="{1C765C08-4CBD-3C67-691C-5881CA8B486F}"/>
          </ac:picMkLst>
        </pc:picChg>
        <pc:picChg chg="add del mod">
          <ac:chgData name="Emanuel Gonzales" userId="cac22e99-f2ee-4a1a-b96f-942bdfdbcf91" providerId="ADAL" clId="{25446555-09D6-47AD-8BF4-5B86C1DEFB2A}" dt="2023-10-02T02:20:19.848" v="22" actId="21"/>
          <ac:picMkLst>
            <pc:docMk/>
            <pc:sldMk cId="1528264970" sldId="2147469991"/>
            <ac:picMk id="7" creationId="{0A19D4F5-36AF-17CC-A25A-EA13D92B86AF}"/>
          </ac:picMkLst>
        </pc:picChg>
      </pc:sldChg>
      <pc:sldChg chg="addSp modSp mod">
        <pc:chgData name="Emanuel Gonzales" userId="cac22e99-f2ee-4a1a-b96f-942bdfdbcf91" providerId="ADAL" clId="{25446555-09D6-47AD-8BF4-5B86C1DEFB2A}" dt="2023-10-02T02:20:31.863" v="25" actId="14100"/>
        <pc:sldMkLst>
          <pc:docMk/>
          <pc:sldMk cId="3303893729" sldId="2147469992"/>
        </pc:sldMkLst>
        <pc:picChg chg="add mod">
          <ac:chgData name="Emanuel Gonzales" userId="cac22e99-f2ee-4a1a-b96f-942bdfdbcf91" providerId="ADAL" clId="{25446555-09D6-47AD-8BF4-5B86C1DEFB2A}" dt="2023-10-02T02:20:31.863" v="25" actId="14100"/>
          <ac:picMkLst>
            <pc:docMk/>
            <pc:sldMk cId="3303893729" sldId="2147469992"/>
            <ac:picMk id="2" creationId="{4A3E18D1-E131-D47E-E6B2-8E5263F68A76}"/>
          </ac:picMkLst>
        </pc:picChg>
      </pc:sldChg>
      <pc:sldChg chg="del">
        <pc:chgData name="Emanuel Gonzales" userId="cac22e99-f2ee-4a1a-b96f-942bdfdbcf91" providerId="ADAL" clId="{25446555-09D6-47AD-8BF4-5B86C1DEFB2A}" dt="2023-10-02T02:47:40.355" v="439" actId="47"/>
        <pc:sldMkLst>
          <pc:docMk/>
          <pc:sldMk cId="4097905471" sldId="2147469993"/>
        </pc:sldMkLst>
      </pc:sldChg>
      <pc:sldChg chg="addSp delSp modSp new mod">
        <pc:chgData name="Emanuel Gonzales" userId="cac22e99-f2ee-4a1a-b96f-942bdfdbcf91" providerId="ADAL" clId="{25446555-09D6-47AD-8BF4-5B86C1DEFB2A}" dt="2023-10-02T02:28:19.264" v="75" actId="1076"/>
        <pc:sldMkLst>
          <pc:docMk/>
          <pc:sldMk cId="1909473587" sldId="2147469995"/>
        </pc:sldMkLst>
        <pc:spChg chg="del mod">
          <ac:chgData name="Emanuel Gonzales" userId="cac22e99-f2ee-4a1a-b96f-942bdfdbcf91" providerId="ADAL" clId="{25446555-09D6-47AD-8BF4-5B86C1DEFB2A}" dt="2023-10-02T02:27:08.029" v="55" actId="478"/>
          <ac:spMkLst>
            <pc:docMk/>
            <pc:sldMk cId="1909473587" sldId="2147469995"/>
            <ac:spMk id="2" creationId="{FAE23296-88EE-5CC9-6520-6AFB01AD3236}"/>
          </ac:spMkLst>
        </pc:spChg>
        <pc:spChg chg="mod">
          <ac:chgData name="Emanuel Gonzales" userId="cac22e99-f2ee-4a1a-b96f-942bdfdbcf91" providerId="ADAL" clId="{25446555-09D6-47AD-8BF4-5B86C1DEFB2A}" dt="2023-10-02T02:28:19.264" v="75" actId="1076"/>
          <ac:spMkLst>
            <pc:docMk/>
            <pc:sldMk cId="1909473587" sldId="2147469995"/>
            <ac:spMk id="3" creationId="{0215811B-F989-1A51-D6A7-A4AE9A6D4E6E}"/>
          </ac:spMkLst>
        </pc:spChg>
        <pc:spChg chg="add del mod">
          <ac:chgData name="Emanuel Gonzales" userId="cac22e99-f2ee-4a1a-b96f-942bdfdbcf91" providerId="ADAL" clId="{25446555-09D6-47AD-8BF4-5B86C1DEFB2A}" dt="2023-10-02T02:27:12.984" v="56" actId="21"/>
          <ac:spMkLst>
            <pc:docMk/>
            <pc:sldMk cId="1909473587" sldId="2147469995"/>
            <ac:spMk id="5" creationId="{A6F9CBBA-4643-6120-7847-D8D1D397DB13}"/>
          </ac:spMkLst>
        </pc:spChg>
      </pc:sldChg>
      <pc:sldChg chg="addSp delSp modSp new del setBg">
        <pc:chgData name="Emanuel Gonzales" userId="cac22e99-f2ee-4a1a-b96f-942bdfdbcf91" providerId="ADAL" clId="{25446555-09D6-47AD-8BF4-5B86C1DEFB2A}" dt="2023-10-02T02:38:35.096" v="139" actId="47"/>
        <pc:sldMkLst>
          <pc:docMk/>
          <pc:sldMk cId="1964618712" sldId="2147469996"/>
        </pc:sldMkLst>
        <pc:spChg chg="add del mod">
          <ac:chgData name="Emanuel Gonzales" userId="cac22e99-f2ee-4a1a-b96f-942bdfdbcf91" providerId="ADAL" clId="{25446555-09D6-47AD-8BF4-5B86C1DEFB2A}" dt="2023-10-02T02:38:30.812" v="138"/>
          <ac:spMkLst>
            <pc:docMk/>
            <pc:sldMk cId="1964618712" sldId="2147469996"/>
            <ac:spMk id="3" creationId="{7018883B-92B8-3E43-8E47-509618D90B44}"/>
          </ac:spMkLst>
        </pc:spChg>
        <pc:picChg chg="add del mod">
          <ac:chgData name="Emanuel Gonzales" userId="cac22e99-f2ee-4a1a-b96f-942bdfdbcf91" providerId="ADAL" clId="{25446555-09D6-47AD-8BF4-5B86C1DEFB2A}" dt="2023-10-02T02:38:30.812" v="138"/>
          <ac:picMkLst>
            <pc:docMk/>
            <pc:sldMk cId="1964618712" sldId="2147469996"/>
            <ac:picMk id="2" creationId="{1B7E74BE-5EB0-7A79-F267-7F0C0116EAFD}"/>
          </ac:picMkLst>
        </pc:picChg>
      </pc:sldChg>
      <pc:sldChg chg="addSp delSp modSp add mod ord setBg modAnim">
        <pc:chgData name="Emanuel Gonzales" userId="cac22e99-f2ee-4a1a-b96f-942bdfdbcf91" providerId="ADAL" clId="{25446555-09D6-47AD-8BF4-5B86C1DEFB2A}" dt="2023-10-02T02:45:26.261" v="393"/>
        <pc:sldMkLst>
          <pc:docMk/>
          <pc:sldMk cId="2763228024" sldId="2147469996"/>
        </pc:sldMkLst>
        <pc:spChg chg="add mod">
          <ac:chgData name="Emanuel Gonzales" userId="cac22e99-f2ee-4a1a-b96f-942bdfdbcf91" providerId="ADAL" clId="{25446555-09D6-47AD-8BF4-5B86C1DEFB2A}" dt="2023-10-02T02:43:34.157" v="255" actId="207"/>
          <ac:spMkLst>
            <pc:docMk/>
            <pc:sldMk cId="2763228024" sldId="2147469996"/>
            <ac:spMk id="2" creationId="{AFC98E53-516E-09B4-21A0-445004D105F7}"/>
          </ac:spMkLst>
        </pc:spChg>
        <pc:spChg chg="add mod">
          <ac:chgData name="Emanuel Gonzales" userId="cac22e99-f2ee-4a1a-b96f-942bdfdbcf91" providerId="ADAL" clId="{25446555-09D6-47AD-8BF4-5B86C1DEFB2A}" dt="2023-10-02T02:43:34.157" v="255" actId="207"/>
          <ac:spMkLst>
            <pc:docMk/>
            <pc:sldMk cId="2763228024" sldId="2147469996"/>
            <ac:spMk id="3" creationId="{9EAE82A9-B1D0-F977-28A5-2DDA82959FE1}"/>
          </ac:spMkLst>
        </pc:spChg>
        <pc:spChg chg="del">
          <ac:chgData name="Emanuel Gonzales" userId="cac22e99-f2ee-4a1a-b96f-942bdfdbcf91" providerId="ADAL" clId="{25446555-09D6-47AD-8BF4-5B86C1DEFB2A}" dt="2023-10-02T02:38:42.777" v="143" actId="478"/>
          <ac:spMkLst>
            <pc:docMk/>
            <pc:sldMk cId="2763228024" sldId="2147469996"/>
            <ac:spMk id="8" creationId="{9282F059-38D3-0E74-8945-A429ABECD6FA}"/>
          </ac:spMkLst>
        </pc:spChg>
        <pc:spChg chg="add mod">
          <ac:chgData name="Emanuel Gonzales" userId="cac22e99-f2ee-4a1a-b96f-942bdfdbcf91" providerId="ADAL" clId="{25446555-09D6-47AD-8BF4-5B86C1DEFB2A}" dt="2023-10-02T02:42:14.007" v="244" actId="207"/>
          <ac:spMkLst>
            <pc:docMk/>
            <pc:sldMk cId="2763228024" sldId="2147469996"/>
            <ac:spMk id="9" creationId="{CEEFDC27-8AF9-1413-D809-EA2095217CF1}"/>
          </ac:spMkLst>
        </pc:spChg>
        <pc:spChg chg="add mod">
          <ac:chgData name="Emanuel Gonzales" userId="cac22e99-f2ee-4a1a-b96f-942bdfdbcf91" providerId="ADAL" clId="{25446555-09D6-47AD-8BF4-5B86C1DEFB2A}" dt="2023-10-02T02:41:47.240" v="242" actId="1076"/>
          <ac:spMkLst>
            <pc:docMk/>
            <pc:sldMk cId="2763228024" sldId="2147469996"/>
            <ac:spMk id="10" creationId="{0A27D136-2312-666C-6736-BB05EC6E1568}"/>
          </ac:spMkLst>
        </pc:spChg>
        <pc:spChg chg="add mod ord">
          <ac:chgData name="Emanuel Gonzales" userId="cac22e99-f2ee-4a1a-b96f-942bdfdbcf91" providerId="ADAL" clId="{25446555-09D6-47AD-8BF4-5B86C1DEFB2A}" dt="2023-10-02T02:42:56.084" v="249" actId="14100"/>
          <ac:spMkLst>
            <pc:docMk/>
            <pc:sldMk cId="2763228024" sldId="2147469996"/>
            <ac:spMk id="11" creationId="{1621DB2F-088B-9188-BA44-F90C823704B8}"/>
          </ac:spMkLst>
        </pc:spChg>
        <pc:spChg chg="add mod">
          <ac:chgData name="Emanuel Gonzales" userId="cac22e99-f2ee-4a1a-b96f-942bdfdbcf91" providerId="ADAL" clId="{25446555-09D6-47AD-8BF4-5B86C1DEFB2A}" dt="2023-10-02T02:44:39.760" v="384" actId="1076"/>
          <ac:spMkLst>
            <pc:docMk/>
            <pc:sldMk cId="2763228024" sldId="2147469996"/>
            <ac:spMk id="14" creationId="{4AA8EFFF-1F79-95CA-D298-F37AA4C933C5}"/>
          </ac:spMkLst>
        </pc:spChg>
        <pc:spChg chg="mod">
          <ac:chgData name="Emanuel Gonzales" userId="cac22e99-f2ee-4a1a-b96f-942bdfdbcf91" providerId="ADAL" clId="{25446555-09D6-47AD-8BF4-5B86C1DEFB2A}" dt="2023-10-02T02:45:04.943" v="389" actId="1076"/>
          <ac:spMkLst>
            <pc:docMk/>
            <pc:sldMk cId="2763228024" sldId="2147469996"/>
            <ac:spMk id="30" creationId="{3624FDDF-2603-9ABB-D2A0-5B283F8C96AB}"/>
          </ac:spMkLst>
        </pc:spChg>
        <pc:spChg chg="del">
          <ac:chgData name="Emanuel Gonzales" userId="cac22e99-f2ee-4a1a-b96f-942bdfdbcf91" providerId="ADAL" clId="{25446555-09D6-47AD-8BF4-5B86C1DEFB2A}" dt="2023-10-02T02:38:42.777" v="143" actId="478"/>
          <ac:spMkLst>
            <pc:docMk/>
            <pc:sldMk cId="2763228024" sldId="2147469996"/>
            <ac:spMk id="44" creationId="{340D3394-3AD7-7EED-61D4-4D62C6303EE5}"/>
          </ac:spMkLst>
        </pc:spChg>
        <pc:spChg chg="del">
          <ac:chgData name="Emanuel Gonzales" userId="cac22e99-f2ee-4a1a-b96f-942bdfdbcf91" providerId="ADAL" clId="{25446555-09D6-47AD-8BF4-5B86C1DEFB2A}" dt="2023-10-02T02:38:42.777" v="143" actId="478"/>
          <ac:spMkLst>
            <pc:docMk/>
            <pc:sldMk cId="2763228024" sldId="2147469996"/>
            <ac:spMk id="45" creationId="{5DA8EA08-7E95-6884-8E55-80F2DFBCA4FB}"/>
          </ac:spMkLst>
        </pc:spChg>
        <pc:spChg chg="del">
          <ac:chgData name="Emanuel Gonzales" userId="cac22e99-f2ee-4a1a-b96f-942bdfdbcf91" providerId="ADAL" clId="{25446555-09D6-47AD-8BF4-5B86C1DEFB2A}" dt="2023-10-02T02:38:42.777" v="143" actId="478"/>
          <ac:spMkLst>
            <pc:docMk/>
            <pc:sldMk cId="2763228024" sldId="2147469996"/>
            <ac:spMk id="47" creationId="{22E69590-9510-CE51-D589-55DB57A61B64}"/>
          </ac:spMkLst>
        </pc:spChg>
        <pc:grpChg chg="del">
          <ac:chgData name="Emanuel Gonzales" userId="cac22e99-f2ee-4a1a-b96f-942bdfdbcf91" providerId="ADAL" clId="{25446555-09D6-47AD-8BF4-5B86C1DEFB2A}" dt="2023-10-02T02:38:42.777" v="143" actId="478"/>
          <ac:grpSpMkLst>
            <pc:docMk/>
            <pc:sldMk cId="2763228024" sldId="2147469996"/>
            <ac:grpSpMk id="25" creationId="{A5D1E924-F4AC-EE0F-84A9-3760066719CA}"/>
          </ac:grpSpMkLst>
        </pc:grpChg>
        <pc:picChg chg="add mod">
          <ac:chgData name="Emanuel Gonzales" userId="cac22e99-f2ee-4a1a-b96f-942bdfdbcf91" providerId="ADAL" clId="{25446555-09D6-47AD-8BF4-5B86C1DEFB2A}" dt="2023-10-02T02:45:19.843" v="391" actId="14100"/>
          <ac:picMkLst>
            <pc:docMk/>
            <pc:sldMk cId="2763228024" sldId="2147469996"/>
            <ac:picMk id="13" creationId="{21B6EEE1-6CBE-AD2C-10AE-336AE9B7C461}"/>
          </ac:picMkLst>
        </pc:picChg>
        <pc:picChg chg="del">
          <ac:chgData name="Emanuel Gonzales" userId="cac22e99-f2ee-4a1a-b96f-942bdfdbcf91" providerId="ADAL" clId="{25446555-09D6-47AD-8BF4-5B86C1DEFB2A}" dt="2023-10-02T02:38:42.777" v="143" actId="478"/>
          <ac:picMkLst>
            <pc:docMk/>
            <pc:sldMk cId="2763228024" sldId="2147469996"/>
            <ac:picMk id="20" creationId="{85B788C0-567C-AF84-B6E8-54085406AC6A}"/>
          </ac:picMkLst>
        </pc:picChg>
        <pc:picChg chg="del">
          <ac:chgData name="Emanuel Gonzales" userId="cac22e99-f2ee-4a1a-b96f-942bdfdbcf91" providerId="ADAL" clId="{25446555-09D6-47AD-8BF4-5B86C1DEFB2A}" dt="2023-10-02T02:38:42.777" v="143" actId="478"/>
          <ac:picMkLst>
            <pc:docMk/>
            <pc:sldMk cId="2763228024" sldId="2147469996"/>
            <ac:picMk id="21" creationId="{EB624FAC-ED88-406C-39A4-BAAFE0986CA1}"/>
          </ac:picMkLst>
        </pc:picChg>
        <pc:picChg chg="del">
          <ac:chgData name="Emanuel Gonzales" userId="cac22e99-f2ee-4a1a-b96f-942bdfdbcf91" providerId="ADAL" clId="{25446555-09D6-47AD-8BF4-5B86C1DEFB2A}" dt="2023-10-02T02:38:42.777" v="143" actId="478"/>
          <ac:picMkLst>
            <pc:docMk/>
            <pc:sldMk cId="2763228024" sldId="2147469996"/>
            <ac:picMk id="22" creationId="{6AD972BD-0DC5-0303-F293-AEFC6C484BA3}"/>
          </ac:picMkLst>
        </pc:picChg>
        <pc:cxnChg chg="add mod">
          <ac:chgData name="Emanuel Gonzales" userId="cac22e99-f2ee-4a1a-b96f-942bdfdbcf91" providerId="ADAL" clId="{25446555-09D6-47AD-8BF4-5B86C1DEFB2A}" dt="2023-10-02T02:41:14.876" v="222" actId="1582"/>
          <ac:cxnSpMkLst>
            <pc:docMk/>
            <pc:sldMk cId="2763228024" sldId="2147469996"/>
            <ac:cxnSpMk id="5" creationId="{64ECECED-AF21-CE1A-9B1F-51B8EDAF4D64}"/>
          </ac:cxnSpMkLst>
        </pc:cxnChg>
        <pc:cxnChg chg="add mod">
          <ac:chgData name="Emanuel Gonzales" userId="cac22e99-f2ee-4a1a-b96f-942bdfdbcf91" providerId="ADAL" clId="{25446555-09D6-47AD-8BF4-5B86C1DEFB2A}" dt="2023-10-02T02:41:08.285" v="219" actId="1582"/>
          <ac:cxnSpMkLst>
            <pc:docMk/>
            <pc:sldMk cId="2763228024" sldId="2147469996"/>
            <ac:cxnSpMk id="6" creationId="{9BCC969A-89EC-B6B5-E2BD-3E5E50F3248B}"/>
          </ac:cxnSpMkLst>
        </pc:cxnChg>
      </pc:sldChg>
      <pc:sldChg chg="modSp add mod ord setBg">
        <pc:chgData name="Emanuel Gonzales" userId="cac22e99-f2ee-4a1a-b96f-942bdfdbcf91" providerId="ADAL" clId="{25446555-09D6-47AD-8BF4-5B86C1DEFB2A}" dt="2023-10-02T02:47:30.807" v="436"/>
        <pc:sldMkLst>
          <pc:docMk/>
          <pc:sldMk cId="865552924" sldId="2147469997"/>
        </pc:sldMkLst>
        <pc:spChg chg="mod">
          <ac:chgData name="Emanuel Gonzales" userId="cac22e99-f2ee-4a1a-b96f-942bdfdbcf91" providerId="ADAL" clId="{25446555-09D6-47AD-8BF4-5B86C1DEFB2A}" dt="2023-10-02T02:46:47.250" v="428" actId="207"/>
          <ac:spMkLst>
            <pc:docMk/>
            <pc:sldMk cId="865552924" sldId="2147469997"/>
            <ac:spMk id="2" creationId="{C3BE8C35-895F-D817-A412-D8ABCD6B0465}"/>
          </ac:spMkLst>
        </pc:spChg>
      </pc:sldChg>
      <pc:sldChg chg="modSp add mod setBg">
        <pc:chgData name="Emanuel Gonzales" userId="cac22e99-f2ee-4a1a-b96f-942bdfdbcf91" providerId="ADAL" clId="{25446555-09D6-47AD-8BF4-5B86C1DEFB2A}" dt="2023-10-02T02:48:01.347" v="445" actId="207"/>
        <pc:sldMkLst>
          <pc:docMk/>
          <pc:sldMk cId="3031865368" sldId="2147469998"/>
        </pc:sldMkLst>
        <pc:spChg chg="mod">
          <ac:chgData name="Emanuel Gonzales" userId="cac22e99-f2ee-4a1a-b96f-942bdfdbcf91" providerId="ADAL" clId="{25446555-09D6-47AD-8BF4-5B86C1DEFB2A}" dt="2023-10-02T02:48:01.347" v="445" actId="207"/>
          <ac:spMkLst>
            <pc:docMk/>
            <pc:sldMk cId="3031865368" sldId="2147469998"/>
            <ac:spMk id="44" creationId="{340D3394-3AD7-7EED-61D4-4D62C6303EE5}"/>
          </ac:spMkLst>
        </pc:spChg>
      </pc:sldChg>
      <pc:sldChg chg="modSp add mod ord">
        <pc:chgData name="Emanuel Gonzales" userId="cac22e99-f2ee-4a1a-b96f-942bdfdbcf91" providerId="ADAL" clId="{25446555-09D6-47AD-8BF4-5B86C1DEFB2A}" dt="2023-10-02T02:48:06.872" v="446" actId="207"/>
        <pc:sldMkLst>
          <pc:docMk/>
          <pc:sldMk cId="3851920390" sldId="2147469999"/>
        </pc:sldMkLst>
        <pc:spChg chg="mod">
          <ac:chgData name="Emanuel Gonzales" userId="cac22e99-f2ee-4a1a-b96f-942bdfdbcf91" providerId="ADAL" clId="{25446555-09D6-47AD-8BF4-5B86C1DEFB2A}" dt="2023-10-02T02:48:06.872" v="446" actId="207"/>
          <ac:spMkLst>
            <pc:docMk/>
            <pc:sldMk cId="3851920390" sldId="2147469999"/>
            <ac:spMk id="45" creationId="{5DA8EA08-7E95-6884-8E55-80F2DFBCA4FB}"/>
          </ac:spMkLst>
        </pc:spChg>
      </pc:sldChg>
      <pc:sldChg chg="modSp add mod ord">
        <pc:chgData name="Emanuel Gonzales" userId="cac22e99-f2ee-4a1a-b96f-942bdfdbcf91" providerId="ADAL" clId="{25446555-09D6-47AD-8BF4-5B86C1DEFB2A}" dt="2023-10-02T02:48:11.537" v="447" actId="207"/>
        <pc:sldMkLst>
          <pc:docMk/>
          <pc:sldMk cId="2577920486" sldId="2147470000"/>
        </pc:sldMkLst>
        <pc:spChg chg="mod">
          <ac:chgData name="Emanuel Gonzales" userId="cac22e99-f2ee-4a1a-b96f-942bdfdbcf91" providerId="ADAL" clId="{25446555-09D6-47AD-8BF4-5B86C1DEFB2A}" dt="2023-10-02T02:48:11.537" v="447" actId="207"/>
          <ac:spMkLst>
            <pc:docMk/>
            <pc:sldMk cId="2577920486" sldId="2147470000"/>
            <ac:spMk id="47" creationId="{22E69590-9510-CE51-D589-55DB57A61B6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E1CAD5-68DF-1EC9-7018-D3C79AA0CE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B88DE-7E24-2A2D-BA08-A54BA525DE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A0B13-F5CF-4C0D-AEA4-C424AA82B8D7}" type="datetimeFigureOut">
              <a:rPr lang="es-PE" smtClean="0"/>
              <a:t>1/10/2023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5270B-1492-8745-884E-16124BABA4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43298-41D4-7E4F-ED8C-2F25170E7B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54508-FC11-46B6-8CA3-4AEB1A4B9AE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75956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5AA3F-10B9-41D0-BABC-AE989930CABB}" type="datetimeFigureOut">
              <a:rPr lang="es-PE" smtClean="0"/>
              <a:t>1/10/2023</a:t>
            </a:fld>
            <a:endParaRPr lang="es-P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8FE0D-6D92-4891-A2B0-03FF081BAA29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18751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  <a:p>
            <a:endParaRPr lang="es-PE"/>
          </a:p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326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7.xml"/><Relationship Id="rId6" Type="http://schemas.openxmlformats.org/officeDocument/2006/relationships/image" Target="../media/image6.jpeg"/><Relationship Id="rId5" Type="http://schemas.openxmlformats.org/officeDocument/2006/relationships/image" Target="../media/image3.wmf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6" Type="http://schemas.openxmlformats.org/officeDocument/2006/relationships/image" Target="../media/image3.w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7.emf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png"/><Relationship Id="rId4" Type="http://schemas.openxmlformats.org/officeDocument/2006/relationships/image" Target="../media/image18.emf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7.emf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png"/><Relationship Id="rId4" Type="http://schemas.openxmlformats.org/officeDocument/2006/relationships/image" Target="../media/image18.emf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1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D5162E-1D44-BD4D-9E94-556827A2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B6EFB5-0683-46D7-B68D-607AF2F0806D}" type="datetime1">
              <a:rPr kumimoji="0" lang="es-PE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Regular" panose="02000503020000020004" pitchFamily="2" charset="0"/>
                <a:ea typeface="+mn-ea"/>
                <a:cs typeface="+mn-cs"/>
              </a:rPr>
              <a:t>1/10/2023</a:t>
            </a:fld>
            <a:endParaRPr kumimoji="0" lang="es-PE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Regular" panose="02000503020000020004" pitchFamily="2" charset="0"/>
              <a:ea typeface="+mn-ea"/>
              <a:cs typeface="+mn-cs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5600E5-2155-B547-A7EC-6A3453D4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Regular" panose="02000503020000020004" pitchFamily="2" charset="0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D6038-3CB5-0A4C-880B-FB6F3237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3E21B7-1FCB-784E-974B-643A3D31CF62}" type="slidenum">
              <a:rPr kumimoji="0" lang="es-PE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Regular" panose="02000503020000020004" pitchFamily="2" charset="0"/>
                <a:ea typeface="+mn-ea"/>
                <a:cs typeface="+mn-cs"/>
              </a:rPr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PE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Regular" panose="0200050302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34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4560-D7B1-4F4B-8E84-4C6D2647BBE6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51365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060F-5219-4980-9DCE-EB2F6D51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E307-CF0B-E750-CF8B-1370A253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341AD-DA9C-D8B6-5049-B88A1486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9F3C-75D0-426D-9355-6A0BA3A4774F}" type="datetime1">
              <a:rPr lang="es-PE" smtClean="0"/>
              <a:t>1/10/2023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6E42E-B180-AB4D-4EF6-E109FD84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B9B0-38B2-BD50-C4E8-E61CD498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E0B-151C-4EFB-8A04-2CA0D38860A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436910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A71A-B7DC-498A-7047-F18F5D97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9C18E-3AA5-D28A-22A1-697B378B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3421D-AD06-BF7D-6863-8471F4B8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8E2A-D35D-4F8B-8778-2F876DE74692}" type="datetime1">
              <a:rPr lang="es-PE" smtClean="0"/>
              <a:t>1/10/2023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16EB3-9EA5-D38B-6F61-47C1F1AF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9301C-0DD8-CBD4-7013-2904BF8C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E0B-151C-4EFB-8A04-2CA0D38860A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967971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E7CE-FC40-1EA9-97E7-50682686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7C49-DBEA-869D-6A83-13DF9F2EA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3DD9E-4047-8284-F43E-472353350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66D58-AFE1-33B3-2095-2962E047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5560-147E-42C2-9993-10571CDA80B6}" type="datetime1">
              <a:rPr lang="es-PE" smtClean="0"/>
              <a:t>1/10/2023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77417-3364-6A68-AF98-BCDAC49B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0D7DC-1EBE-01C4-C02F-397E0F33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E0B-151C-4EFB-8A04-2CA0D38860A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752334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8BB55-4C49-481D-F1E7-D1B7D696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47AB5-0587-1914-2589-B0CCF33BE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8AA1-4AAE-DC5B-EDB4-36322ECF3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00C95-8B19-9A86-39A0-BC283C8A1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7EC8C-3BE6-A2DE-5437-976AC65C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06257-9C11-82F9-405F-61C33B01D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F260-EB6E-4781-B06D-50BB583FA87B}" type="datetime1">
              <a:rPr lang="es-PE" smtClean="0"/>
              <a:t>1/10/2023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98CC47-8CCD-905B-3A3D-10F83224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7D6BF9-5734-DC2C-5819-D7AFFBCF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E0B-151C-4EFB-8A04-2CA0D38860A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978779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F66E-ACDD-625E-D1CF-EA3CA862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EC10EE-4446-9C61-9274-9801FA1F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729A-E225-4735-9F4D-CD0BD5A9E4F7}" type="datetime1">
              <a:rPr lang="es-PE" smtClean="0"/>
              <a:t>1/10/2023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02A21-B9C9-1CC8-0BFC-6D124B0F4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D4D1C-C53D-CC28-81EE-F0C24937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E0B-151C-4EFB-8A04-2CA0D38860A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23166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18B12-EF72-6855-1AA7-F413C0DA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51FA-B03E-45D9-8703-E1AFEA2A46CF}" type="datetime1">
              <a:rPr lang="es-PE" smtClean="0"/>
              <a:t>1/10/2023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60F7E-5C33-4358-3476-D1173E86E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1FAA-BA58-E470-3C2E-BC671F4F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391452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366F-BCA0-6D97-4E91-333D7546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D5F8-D0D3-481F-36FA-16C1C28CC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F32BB-AF36-7848-2041-87EC86EC5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FA074-CF89-6942-5086-F08B2868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DB26-2080-417C-8E96-82824BC038C5}" type="datetime1">
              <a:rPr lang="es-PE" smtClean="0"/>
              <a:t>1/10/2023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8A26E-3C76-67B6-E149-E7AE0250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4D70D-3C44-163F-BFD1-46B4A26D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E0B-151C-4EFB-8A04-2CA0D38860A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7650561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631B-5425-7F61-1F37-17A703773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19C87-8D86-F62B-7E7E-314707921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FA69C-8A02-1B87-FDC6-FDDF88BC2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95F9D-7D7F-5FAF-212B-254390576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E149-D010-4052-91EC-A3E2F84186BB}" type="datetime1">
              <a:rPr lang="es-PE" smtClean="0"/>
              <a:t>1/10/2023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858F4-3EE4-F714-E290-5B5ABD31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EAA27-2F52-2B50-AD18-700C75E9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E0B-151C-4EFB-8A04-2CA0D38860A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311836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150D-292D-10C5-A8A7-647637AE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D2E4D-FFBF-8A77-70C4-E778F1D60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1E43D-A651-010D-C45D-7F133977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E989-624C-4E2F-BC90-8372E063FF6E}" type="datetime1">
              <a:rPr lang="es-PE" smtClean="0"/>
              <a:t>1/10/2023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BC157-9B61-E6E1-DC0E-13E6C436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4773C-0DCF-8752-961A-E7EEB929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E0B-151C-4EFB-8A04-2CA0D38860A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030106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734724-413B-55D7-0987-BA3DE8C6C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FFA79-E2F5-9CC5-2364-8C6C7C2FA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692D6-A1E5-816F-7FEF-6EF26524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FBE2A-EB8C-4D00-8152-682F3AEAB72D}" type="datetime1">
              <a:rPr lang="es-PE" smtClean="0"/>
              <a:t>1/10/2023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00A54-7C98-770F-AF18-C97C57BB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3DBD-93F3-2BD4-3685-9CB28C92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E0B-151C-4EFB-8A04-2CA0D38860A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646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836C-94A2-42E5-960A-CC6F95EA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>
                <a:latin typeface="EYInterstate" panose="020005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6340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 anchor="ctr"/>
          <a:lstStyle>
            <a:lvl1pPr>
              <a:defRPr sz="2399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15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5D62-BB76-4D8C-B71E-676CAE94E7B4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106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F39620-40B3-47E3-82CF-68C92F39A3FC}"/>
              </a:ext>
            </a:extLst>
          </p:cNvPr>
          <p:cNvSpPr/>
          <p:nvPr userDrawn="1"/>
        </p:nvSpPr>
        <p:spPr>
          <a:xfrm>
            <a:off x="0" y="0"/>
            <a:ext cx="3144982" cy="6843832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6CD057-1D20-41C2-A307-C9545BF9F9CB}"/>
              </a:ext>
            </a:extLst>
          </p:cNvPr>
          <p:cNvGrpSpPr/>
          <p:nvPr userDrawn="1"/>
        </p:nvGrpSpPr>
        <p:grpSpPr>
          <a:xfrm>
            <a:off x="1068945" y="256693"/>
            <a:ext cx="1008000" cy="971160"/>
            <a:chOff x="1155489" y="541734"/>
            <a:chExt cx="792000" cy="792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325EC0-7BAE-4DC0-8C39-31D878FE25A4}"/>
                </a:ext>
              </a:extLst>
            </p:cNvPr>
            <p:cNvSpPr/>
            <p:nvPr/>
          </p:nvSpPr>
          <p:spPr>
            <a:xfrm>
              <a:off x="1155489" y="541734"/>
              <a:ext cx="792000" cy="792000"/>
            </a:xfrm>
            <a:prstGeom prst="ellipse">
              <a:avLst/>
            </a:prstGeom>
            <a:solidFill>
              <a:srgbClr val="FFF05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4A123D5-6631-4EA5-B279-5E3E230D63AA}"/>
                </a:ext>
              </a:extLst>
            </p:cNvPr>
            <p:cNvSpPr/>
            <p:nvPr/>
          </p:nvSpPr>
          <p:spPr>
            <a:xfrm>
              <a:off x="1155489" y="567471"/>
              <a:ext cx="714885" cy="7431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Freeform 369">
            <a:extLst>
              <a:ext uri="{FF2B5EF4-FFF2-40B4-BE49-F238E27FC236}">
                <a16:creationId xmlns:a16="http://schemas.microsoft.com/office/drawing/2014/main" id="{67FB0BC1-6E36-47B4-9666-6937AE844FF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19709" y="469606"/>
            <a:ext cx="576000" cy="540000"/>
          </a:xfrm>
          <a:custGeom>
            <a:avLst/>
            <a:gdLst>
              <a:gd name="T0" fmla="*/ 64 w 112"/>
              <a:gd name="T1" fmla="*/ 43 h 102"/>
              <a:gd name="T2" fmla="*/ 67 w 112"/>
              <a:gd name="T3" fmla="*/ 56 h 102"/>
              <a:gd name="T4" fmla="*/ 56 w 112"/>
              <a:gd name="T5" fmla="*/ 63 h 102"/>
              <a:gd name="T6" fmla="*/ 44 w 112"/>
              <a:gd name="T7" fmla="*/ 51 h 102"/>
              <a:gd name="T8" fmla="*/ 51 w 112"/>
              <a:gd name="T9" fmla="*/ 40 h 102"/>
              <a:gd name="T10" fmla="*/ 47 w 112"/>
              <a:gd name="T11" fmla="*/ 29 h 102"/>
              <a:gd name="T12" fmla="*/ 11 w 112"/>
              <a:gd name="T13" fmla="*/ 39 h 102"/>
              <a:gd name="T14" fmla="*/ 0 w 112"/>
              <a:gd name="T15" fmla="*/ 51 h 102"/>
              <a:gd name="T16" fmla="*/ 17 w 112"/>
              <a:gd name="T17" fmla="*/ 68 h 102"/>
              <a:gd name="T18" fmla="*/ 14 w 112"/>
              <a:gd name="T19" fmla="*/ 87 h 102"/>
              <a:gd name="T20" fmla="*/ 27 w 112"/>
              <a:gd name="T21" fmla="*/ 94 h 102"/>
              <a:gd name="T22" fmla="*/ 51 w 112"/>
              <a:gd name="T23" fmla="*/ 84 h 102"/>
              <a:gd name="T24" fmla="*/ 37 w 112"/>
              <a:gd name="T25" fmla="*/ 82 h 102"/>
              <a:gd name="T26" fmla="*/ 24 w 112"/>
              <a:gd name="T27" fmla="*/ 84 h 102"/>
              <a:gd name="T28" fmla="*/ 25 w 112"/>
              <a:gd name="T29" fmla="*/ 70 h 102"/>
              <a:gd name="T30" fmla="*/ 56 w 112"/>
              <a:gd name="T31" fmla="*/ 73 h 102"/>
              <a:gd name="T32" fmla="*/ 78 w 112"/>
              <a:gd name="T33" fmla="*/ 79 h 102"/>
              <a:gd name="T34" fmla="*/ 75 w 112"/>
              <a:gd name="T35" fmla="*/ 93 h 102"/>
              <a:gd name="T36" fmla="*/ 62 w 112"/>
              <a:gd name="T37" fmla="*/ 87 h 102"/>
              <a:gd name="T38" fmla="*/ 51 w 112"/>
              <a:gd name="T39" fmla="*/ 87 h 102"/>
              <a:gd name="T40" fmla="*/ 68 w 112"/>
              <a:gd name="T41" fmla="*/ 101 h 102"/>
              <a:gd name="T42" fmla="*/ 82 w 112"/>
              <a:gd name="T43" fmla="*/ 99 h 102"/>
              <a:gd name="T44" fmla="*/ 87 w 112"/>
              <a:gd name="T45" fmla="*/ 79 h 102"/>
              <a:gd name="T46" fmla="*/ 93 w 112"/>
              <a:gd name="T47" fmla="*/ 68 h 102"/>
              <a:gd name="T48" fmla="*/ 112 w 112"/>
              <a:gd name="T49" fmla="*/ 51 h 102"/>
              <a:gd name="T50" fmla="*/ 101 w 112"/>
              <a:gd name="T51" fmla="*/ 39 h 102"/>
              <a:gd name="T52" fmla="*/ 70 w 112"/>
              <a:gd name="T53" fmla="*/ 29 h 102"/>
              <a:gd name="T54" fmla="*/ 75 w 112"/>
              <a:gd name="T55" fmla="*/ 22 h 102"/>
              <a:gd name="T56" fmla="*/ 89 w 112"/>
              <a:gd name="T57" fmla="*/ 18 h 102"/>
              <a:gd name="T58" fmla="*/ 87 w 112"/>
              <a:gd name="T59" fmla="*/ 31 h 102"/>
              <a:gd name="T60" fmla="*/ 98 w 112"/>
              <a:gd name="T61" fmla="*/ 22 h 102"/>
              <a:gd name="T62" fmla="*/ 90 w 112"/>
              <a:gd name="T63" fmla="*/ 9 h 102"/>
              <a:gd name="T64" fmla="*/ 70 w 112"/>
              <a:gd name="T65" fmla="*/ 14 h 102"/>
              <a:gd name="T66" fmla="*/ 55 w 112"/>
              <a:gd name="T67" fmla="*/ 11 h 102"/>
              <a:gd name="T68" fmla="*/ 33 w 112"/>
              <a:gd name="T69" fmla="*/ 1 h 102"/>
              <a:gd name="T70" fmla="*/ 25 w 112"/>
              <a:gd name="T71" fmla="*/ 15 h 102"/>
              <a:gd name="T72" fmla="*/ 34 w 112"/>
              <a:gd name="T73" fmla="*/ 26 h 102"/>
              <a:gd name="T74" fmla="*/ 34 w 112"/>
              <a:gd name="T75" fmla="*/ 14 h 102"/>
              <a:gd name="T76" fmla="*/ 39 w 112"/>
              <a:gd name="T77" fmla="*/ 9 h 102"/>
              <a:gd name="T78" fmla="*/ 55 w 112"/>
              <a:gd name="T79" fmla="*/ 23 h 102"/>
              <a:gd name="T80" fmla="*/ 75 w 112"/>
              <a:gd name="T81" fmla="*/ 40 h 102"/>
              <a:gd name="T82" fmla="*/ 99 w 112"/>
              <a:gd name="T83" fmla="*/ 48 h 102"/>
              <a:gd name="T84" fmla="*/ 101 w 112"/>
              <a:gd name="T85" fmla="*/ 54 h 102"/>
              <a:gd name="T86" fmla="*/ 82 w 112"/>
              <a:gd name="T87" fmla="*/ 62 h 102"/>
              <a:gd name="T88" fmla="*/ 75 w 112"/>
              <a:gd name="T89" fmla="*/ 40 h 102"/>
              <a:gd name="T90" fmla="*/ 67 w 112"/>
              <a:gd name="T91" fmla="*/ 46 h 102"/>
              <a:gd name="T92" fmla="*/ 56 w 112"/>
              <a:gd name="T93" fmla="*/ 39 h 102"/>
              <a:gd name="T94" fmla="*/ 47 w 112"/>
              <a:gd name="T95" fmla="*/ 42 h 102"/>
              <a:gd name="T96" fmla="*/ 30 w 112"/>
              <a:gd name="T97" fmla="*/ 62 h 102"/>
              <a:gd name="T98" fmla="*/ 56 w 112"/>
              <a:gd name="T99" fmla="*/ 65 h 102"/>
              <a:gd name="T100" fmla="*/ 22 w 112"/>
              <a:gd name="T101" fmla="*/ 59 h 102"/>
              <a:gd name="T102" fmla="*/ 10 w 112"/>
              <a:gd name="T103" fmla="*/ 51 h 102"/>
              <a:gd name="T104" fmla="*/ 22 w 112"/>
              <a:gd name="T105" fmla="*/ 43 h 102"/>
              <a:gd name="T106" fmla="*/ 28 w 112"/>
              <a:gd name="T107" fmla="*/ 49 h 102"/>
              <a:gd name="T108" fmla="*/ 64 w 112"/>
              <a:gd name="T109" fmla="*/ 48 h 102"/>
              <a:gd name="T110" fmla="*/ 61 w 112"/>
              <a:gd name="T111" fmla="*/ 59 h 102"/>
              <a:gd name="T112" fmla="*/ 64 w 112"/>
              <a:gd name="T113" fmla="*/ 48 h 102"/>
              <a:gd name="T114" fmla="*/ 48 w 112"/>
              <a:gd name="T115" fmla="*/ 49 h 102"/>
              <a:gd name="T116" fmla="*/ 48 w 112"/>
              <a:gd name="T117" fmla="*/ 48 h 102"/>
              <a:gd name="T118" fmla="*/ 55 w 112"/>
              <a:gd name="T119" fmla="*/ 43 h 102"/>
              <a:gd name="T120" fmla="*/ 48 w 112"/>
              <a:gd name="T121" fmla="*/ 48 h 102"/>
              <a:gd name="T122" fmla="*/ 59 w 112"/>
              <a:gd name="T123" fmla="*/ 43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" h="102">
                <a:moveTo>
                  <a:pt x="56" y="40"/>
                </a:moveTo>
                <a:lnTo>
                  <a:pt x="56" y="40"/>
                </a:lnTo>
                <a:lnTo>
                  <a:pt x="61" y="40"/>
                </a:lnTo>
                <a:lnTo>
                  <a:pt x="64" y="43"/>
                </a:lnTo>
                <a:lnTo>
                  <a:pt x="67" y="46"/>
                </a:lnTo>
                <a:lnTo>
                  <a:pt x="67" y="51"/>
                </a:lnTo>
                <a:lnTo>
                  <a:pt x="67" y="51"/>
                </a:lnTo>
                <a:lnTo>
                  <a:pt x="67" y="56"/>
                </a:lnTo>
                <a:lnTo>
                  <a:pt x="64" y="60"/>
                </a:lnTo>
                <a:lnTo>
                  <a:pt x="61" y="62"/>
                </a:lnTo>
                <a:lnTo>
                  <a:pt x="56" y="63"/>
                </a:lnTo>
                <a:lnTo>
                  <a:pt x="56" y="63"/>
                </a:lnTo>
                <a:lnTo>
                  <a:pt x="51" y="62"/>
                </a:lnTo>
                <a:lnTo>
                  <a:pt x="48" y="60"/>
                </a:lnTo>
                <a:lnTo>
                  <a:pt x="45" y="56"/>
                </a:lnTo>
                <a:lnTo>
                  <a:pt x="44" y="51"/>
                </a:lnTo>
                <a:lnTo>
                  <a:pt x="44" y="51"/>
                </a:lnTo>
                <a:lnTo>
                  <a:pt x="45" y="46"/>
                </a:lnTo>
                <a:lnTo>
                  <a:pt x="48" y="43"/>
                </a:lnTo>
                <a:lnTo>
                  <a:pt x="51" y="40"/>
                </a:lnTo>
                <a:lnTo>
                  <a:pt x="56" y="40"/>
                </a:lnTo>
                <a:lnTo>
                  <a:pt x="56" y="40"/>
                </a:lnTo>
                <a:close/>
                <a:moveTo>
                  <a:pt x="47" y="29"/>
                </a:moveTo>
                <a:lnTo>
                  <a:pt x="47" y="29"/>
                </a:lnTo>
                <a:lnTo>
                  <a:pt x="31" y="31"/>
                </a:lnTo>
                <a:lnTo>
                  <a:pt x="19" y="36"/>
                </a:lnTo>
                <a:lnTo>
                  <a:pt x="19" y="36"/>
                </a:lnTo>
                <a:lnTo>
                  <a:pt x="11" y="39"/>
                </a:lnTo>
                <a:lnTo>
                  <a:pt x="5" y="42"/>
                </a:lnTo>
                <a:lnTo>
                  <a:pt x="2" y="46"/>
                </a:lnTo>
                <a:lnTo>
                  <a:pt x="0" y="51"/>
                </a:lnTo>
                <a:lnTo>
                  <a:pt x="0" y="51"/>
                </a:lnTo>
                <a:lnTo>
                  <a:pt x="2" y="56"/>
                </a:lnTo>
                <a:lnTo>
                  <a:pt x="5" y="60"/>
                </a:lnTo>
                <a:lnTo>
                  <a:pt x="10" y="65"/>
                </a:lnTo>
                <a:lnTo>
                  <a:pt x="17" y="68"/>
                </a:lnTo>
                <a:lnTo>
                  <a:pt x="17" y="68"/>
                </a:lnTo>
                <a:lnTo>
                  <a:pt x="14" y="74"/>
                </a:lnTo>
                <a:lnTo>
                  <a:pt x="13" y="80"/>
                </a:lnTo>
                <a:lnTo>
                  <a:pt x="14" y="87"/>
                </a:lnTo>
                <a:lnTo>
                  <a:pt x="17" y="90"/>
                </a:lnTo>
                <a:lnTo>
                  <a:pt x="17" y="90"/>
                </a:lnTo>
                <a:lnTo>
                  <a:pt x="20" y="93"/>
                </a:lnTo>
                <a:lnTo>
                  <a:pt x="27" y="94"/>
                </a:lnTo>
                <a:lnTo>
                  <a:pt x="33" y="93"/>
                </a:lnTo>
                <a:lnTo>
                  <a:pt x="41" y="90"/>
                </a:lnTo>
                <a:lnTo>
                  <a:pt x="41" y="90"/>
                </a:lnTo>
                <a:lnTo>
                  <a:pt x="51" y="84"/>
                </a:lnTo>
                <a:lnTo>
                  <a:pt x="62" y="76"/>
                </a:lnTo>
                <a:lnTo>
                  <a:pt x="47" y="76"/>
                </a:lnTo>
                <a:lnTo>
                  <a:pt x="47" y="76"/>
                </a:lnTo>
                <a:lnTo>
                  <a:pt x="37" y="82"/>
                </a:lnTo>
                <a:lnTo>
                  <a:pt x="37" y="82"/>
                </a:lnTo>
                <a:lnTo>
                  <a:pt x="28" y="85"/>
                </a:lnTo>
                <a:lnTo>
                  <a:pt x="25" y="85"/>
                </a:lnTo>
                <a:lnTo>
                  <a:pt x="24" y="84"/>
                </a:lnTo>
                <a:lnTo>
                  <a:pt x="24" y="84"/>
                </a:lnTo>
                <a:lnTo>
                  <a:pt x="22" y="82"/>
                </a:lnTo>
                <a:lnTo>
                  <a:pt x="22" y="79"/>
                </a:lnTo>
                <a:lnTo>
                  <a:pt x="25" y="70"/>
                </a:lnTo>
                <a:lnTo>
                  <a:pt x="25" y="70"/>
                </a:lnTo>
                <a:lnTo>
                  <a:pt x="25" y="70"/>
                </a:lnTo>
                <a:lnTo>
                  <a:pt x="39" y="73"/>
                </a:lnTo>
                <a:lnTo>
                  <a:pt x="56" y="73"/>
                </a:lnTo>
                <a:lnTo>
                  <a:pt x="56" y="73"/>
                </a:lnTo>
                <a:lnTo>
                  <a:pt x="76" y="71"/>
                </a:lnTo>
                <a:lnTo>
                  <a:pt x="76" y="71"/>
                </a:lnTo>
                <a:lnTo>
                  <a:pt x="78" y="79"/>
                </a:lnTo>
                <a:lnTo>
                  <a:pt x="78" y="79"/>
                </a:lnTo>
                <a:lnTo>
                  <a:pt x="78" y="88"/>
                </a:lnTo>
                <a:lnTo>
                  <a:pt x="76" y="91"/>
                </a:lnTo>
                <a:lnTo>
                  <a:pt x="75" y="93"/>
                </a:lnTo>
                <a:lnTo>
                  <a:pt x="75" y="93"/>
                </a:lnTo>
                <a:lnTo>
                  <a:pt x="73" y="94"/>
                </a:lnTo>
                <a:lnTo>
                  <a:pt x="70" y="93"/>
                </a:lnTo>
                <a:lnTo>
                  <a:pt x="62" y="87"/>
                </a:lnTo>
                <a:lnTo>
                  <a:pt x="62" y="87"/>
                </a:lnTo>
                <a:lnTo>
                  <a:pt x="59" y="82"/>
                </a:lnTo>
                <a:lnTo>
                  <a:pt x="51" y="87"/>
                </a:lnTo>
                <a:lnTo>
                  <a:pt x="51" y="87"/>
                </a:lnTo>
                <a:lnTo>
                  <a:pt x="56" y="93"/>
                </a:lnTo>
                <a:lnTo>
                  <a:pt x="56" y="93"/>
                </a:lnTo>
                <a:lnTo>
                  <a:pt x="62" y="97"/>
                </a:lnTo>
                <a:lnTo>
                  <a:pt x="68" y="101"/>
                </a:lnTo>
                <a:lnTo>
                  <a:pt x="75" y="102"/>
                </a:lnTo>
                <a:lnTo>
                  <a:pt x="79" y="102"/>
                </a:lnTo>
                <a:lnTo>
                  <a:pt x="79" y="102"/>
                </a:lnTo>
                <a:lnTo>
                  <a:pt x="82" y="99"/>
                </a:lnTo>
                <a:lnTo>
                  <a:pt x="85" y="93"/>
                </a:lnTo>
                <a:lnTo>
                  <a:pt x="87" y="87"/>
                </a:lnTo>
                <a:lnTo>
                  <a:pt x="87" y="79"/>
                </a:lnTo>
                <a:lnTo>
                  <a:pt x="87" y="79"/>
                </a:lnTo>
                <a:lnTo>
                  <a:pt x="85" y="70"/>
                </a:lnTo>
                <a:lnTo>
                  <a:pt x="85" y="70"/>
                </a:lnTo>
                <a:lnTo>
                  <a:pt x="93" y="68"/>
                </a:lnTo>
                <a:lnTo>
                  <a:pt x="93" y="68"/>
                </a:lnTo>
                <a:lnTo>
                  <a:pt x="101" y="65"/>
                </a:lnTo>
                <a:lnTo>
                  <a:pt x="106" y="60"/>
                </a:lnTo>
                <a:lnTo>
                  <a:pt x="110" y="56"/>
                </a:lnTo>
                <a:lnTo>
                  <a:pt x="112" y="51"/>
                </a:lnTo>
                <a:lnTo>
                  <a:pt x="112" y="51"/>
                </a:lnTo>
                <a:lnTo>
                  <a:pt x="110" y="46"/>
                </a:lnTo>
                <a:lnTo>
                  <a:pt x="106" y="42"/>
                </a:lnTo>
                <a:lnTo>
                  <a:pt x="101" y="39"/>
                </a:lnTo>
                <a:lnTo>
                  <a:pt x="93" y="36"/>
                </a:lnTo>
                <a:lnTo>
                  <a:pt x="93" y="36"/>
                </a:lnTo>
                <a:lnTo>
                  <a:pt x="82" y="32"/>
                </a:lnTo>
                <a:lnTo>
                  <a:pt x="70" y="29"/>
                </a:lnTo>
                <a:lnTo>
                  <a:pt x="70" y="29"/>
                </a:lnTo>
                <a:lnTo>
                  <a:pt x="67" y="26"/>
                </a:lnTo>
                <a:lnTo>
                  <a:pt x="67" y="26"/>
                </a:lnTo>
                <a:lnTo>
                  <a:pt x="75" y="22"/>
                </a:lnTo>
                <a:lnTo>
                  <a:pt x="75" y="22"/>
                </a:lnTo>
                <a:lnTo>
                  <a:pt x="84" y="18"/>
                </a:lnTo>
                <a:lnTo>
                  <a:pt x="87" y="17"/>
                </a:lnTo>
                <a:lnTo>
                  <a:pt x="89" y="18"/>
                </a:lnTo>
                <a:lnTo>
                  <a:pt x="89" y="18"/>
                </a:lnTo>
                <a:lnTo>
                  <a:pt x="90" y="20"/>
                </a:lnTo>
                <a:lnTo>
                  <a:pt x="90" y="23"/>
                </a:lnTo>
                <a:lnTo>
                  <a:pt x="87" y="31"/>
                </a:lnTo>
                <a:lnTo>
                  <a:pt x="95" y="32"/>
                </a:lnTo>
                <a:lnTo>
                  <a:pt x="95" y="32"/>
                </a:lnTo>
                <a:lnTo>
                  <a:pt x="98" y="26"/>
                </a:lnTo>
                <a:lnTo>
                  <a:pt x="98" y="22"/>
                </a:lnTo>
                <a:lnTo>
                  <a:pt x="98" y="15"/>
                </a:lnTo>
                <a:lnTo>
                  <a:pt x="95" y="12"/>
                </a:lnTo>
                <a:lnTo>
                  <a:pt x="95" y="12"/>
                </a:lnTo>
                <a:lnTo>
                  <a:pt x="90" y="9"/>
                </a:lnTo>
                <a:lnTo>
                  <a:pt x="85" y="9"/>
                </a:lnTo>
                <a:lnTo>
                  <a:pt x="78" y="11"/>
                </a:lnTo>
                <a:lnTo>
                  <a:pt x="70" y="14"/>
                </a:lnTo>
                <a:lnTo>
                  <a:pt x="70" y="14"/>
                </a:lnTo>
                <a:lnTo>
                  <a:pt x="62" y="18"/>
                </a:lnTo>
                <a:lnTo>
                  <a:pt x="62" y="18"/>
                </a:lnTo>
                <a:lnTo>
                  <a:pt x="55" y="11"/>
                </a:lnTo>
                <a:lnTo>
                  <a:pt x="55" y="11"/>
                </a:lnTo>
                <a:lnTo>
                  <a:pt x="50" y="5"/>
                </a:lnTo>
                <a:lnTo>
                  <a:pt x="44" y="1"/>
                </a:lnTo>
                <a:lnTo>
                  <a:pt x="37" y="0"/>
                </a:lnTo>
                <a:lnTo>
                  <a:pt x="33" y="1"/>
                </a:lnTo>
                <a:lnTo>
                  <a:pt x="33" y="1"/>
                </a:lnTo>
                <a:lnTo>
                  <a:pt x="28" y="5"/>
                </a:lnTo>
                <a:lnTo>
                  <a:pt x="27" y="9"/>
                </a:lnTo>
                <a:lnTo>
                  <a:pt x="25" y="15"/>
                </a:lnTo>
                <a:lnTo>
                  <a:pt x="25" y="25"/>
                </a:lnTo>
                <a:lnTo>
                  <a:pt x="25" y="25"/>
                </a:lnTo>
                <a:lnTo>
                  <a:pt x="25" y="28"/>
                </a:lnTo>
                <a:lnTo>
                  <a:pt x="34" y="26"/>
                </a:lnTo>
                <a:lnTo>
                  <a:pt x="34" y="26"/>
                </a:lnTo>
                <a:lnTo>
                  <a:pt x="34" y="23"/>
                </a:lnTo>
                <a:lnTo>
                  <a:pt x="34" y="23"/>
                </a:lnTo>
                <a:lnTo>
                  <a:pt x="34" y="14"/>
                </a:lnTo>
                <a:lnTo>
                  <a:pt x="34" y="11"/>
                </a:lnTo>
                <a:lnTo>
                  <a:pt x="36" y="9"/>
                </a:lnTo>
                <a:lnTo>
                  <a:pt x="36" y="9"/>
                </a:lnTo>
                <a:lnTo>
                  <a:pt x="39" y="9"/>
                </a:lnTo>
                <a:lnTo>
                  <a:pt x="42" y="11"/>
                </a:lnTo>
                <a:lnTo>
                  <a:pt x="48" y="17"/>
                </a:lnTo>
                <a:lnTo>
                  <a:pt x="48" y="17"/>
                </a:lnTo>
                <a:lnTo>
                  <a:pt x="55" y="23"/>
                </a:lnTo>
                <a:lnTo>
                  <a:pt x="55" y="23"/>
                </a:lnTo>
                <a:lnTo>
                  <a:pt x="47" y="29"/>
                </a:lnTo>
                <a:lnTo>
                  <a:pt x="47" y="29"/>
                </a:lnTo>
                <a:close/>
                <a:moveTo>
                  <a:pt x="75" y="40"/>
                </a:moveTo>
                <a:lnTo>
                  <a:pt x="75" y="40"/>
                </a:lnTo>
                <a:lnTo>
                  <a:pt x="90" y="43"/>
                </a:lnTo>
                <a:lnTo>
                  <a:pt x="90" y="43"/>
                </a:lnTo>
                <a:lnTo>
                  <a:pt x="99" y="48"/>
                </a:lnTo>
                <a:lnTo>
                  <a:pt x="101" y="49"/>
                </a:lnTo>
                <a:lnTo>
                  <a:pt x="103" y="51"/>
                </a:lnTo>
                <a:lnTo>
                  <a:pt x="103" y="51"/>
                </a:lnTo>
                <a:lnTo>
                  <a:pt x="101" y="54"/>
                </a:lnTo>
                <a:lnTo>
                  <a:pt x="99" y="56"/>
                </a:lnTo>
                <a:lnTo>
                  <a:pt x="90" y="59"/>
                </a:lnTo>
                <a:lnTo>
                  <a:pt x="90" y="59"/>
                </a:lnTo>
                <a:lnTo>
                  <a:pt x="82" y="62"/>
                </a:lnTo>
                <a:lnTo>
                  <a:pt x="82" y="62"/>
                </a:lnTo>
                <a:lnTo>
                  <a:pt x="76" y="42"/>
                </a:lnTo>
                <a:lnTo>
                  <a:pt x="76" y="42"/>
                </a:lnTo>
                <a:lnTo>
                  <a:pt x="75" y="40"/>
                </a:lnTo>
                <a:lnTo>
                  <a:pt x="75" y="40"/>
                </a:lnTo>
                <a:close/>
                <a:moveTo>
                  <a:pt x="75" y="63"/>
                </a:moveTo>
                <a:lnTo>
                  <a:pt x="75" y="63"/>
                </a:lnTo>
                <a:lnTo>
                  <a:pt x="67" y="46"/>
                </a:lnTo>
                <a:lnTo>
                  <a:pt x="67" y="46"/>
                </a:lnTo>
                <a:lnTo>
                  <a:pt x="64" y="39"/>
                </a:lnTo>
                <a:lnTo>
                  <a:pt x="64" y="39"/>
                </a:lnTo>
                <a:lnTo>
                  <a:pt x="56" y="39"/>
                </a:lnTo>
                <a:lnTo>
                  <a:pt x="56" y="39"/>
                </a:lnTo>
                <a:lnTo>
                  <a:pt x="50" y="39"/>
                </a:lnTo>
                <a:lnTo>
                  <a:pt x="50" y="39"/>
                </a:lnTo>
                <a:lnTo>
                  <a:pt x="47" y="42"/>
                </a:lnTo>
                <a:lnTo>
                  <a:pt x="47" y="42"/>
                </a:lnTo>
                <a:lnTo>
                  <a:pt x="47" y="42"/>
                </a:lnTo>
                <a:lnTo>
                  <a:pt x="37" y="53"/>
                </a:lnTo>
                <a:lnTo>
                  <a:pt x="30" y="62"/>
                </a:lnTo>
                <a:lnTo>
                  <a:pt x="30" y="62"/>
                </a:lnTo>
                <a:lnTo>
                  <a:pt x="42" y="63"/>
                </a:lnTo>
                <a:lnTo>
                  <a:pt x="56" y="65"/>
                </a:lnTo>
                <a:lnTo>
                  <a:pt x="56" y="65"/>
                </a:lnTo>
                <a:lnTo>
                  <a:pt x="75" y="63"/>
                </a:lnTo>
                <a:lnTo>
                  <a:pt x="75" y="63"/>
                </a:lnTo>
                <a:close/>
                <a:moveTo>
                  <a:pt x="22" y="59"/>
                </a:moveTo>
                <a:lnTo>
                  <a:pt x="22" y="59"/>
                </a:lnTo>
                <a:lnTo>
                  <a:pt x="22" y="59"/>
                </a:lnTo>
                <a:lnTo>
                  <a:pt x="13" y="56"/>
                </a:lnTo>
                <a:lnTo>
                  <a:pt x="10" y="54"/>
                </a:lnTo>
                <a:lnTo>
                  <a:pt x="10" y="51"/>
                </a:lnTo>
                <a:lnTo>
                  <a:pt x="10" y="51"/>
                </a:lnTo>
                <a:lnTo>
                  <a:pt x="10" y="49"/>
                </a:lnTo>
                <a:lnTo>
                  <a:pt x="13" y="48"/>
                </a:lnTo>
                <a:lnTo>
                  <a:pt x="22" y="43"/>
                </a:lnTo>
                <a:lnTo>
                  <a:pt x="22" y="43"/>
                </a:lnTo>
                <a:lnTo>
                  <a:pt x="37" y="40"/>
                </a:lnTo>
                <a:lnTo>
                  <a:pt x="37" y="40"/>
                </a:lnTo>
                <a:lnTo>
                  <a:pt x="28" y="49"/>
                </a:lnTo>
                <a:lnTo>
                  <a:pt x="22" y="59"/>
                </a:lnTo>
                <a:lnTo>
                  <a:pt x="22" y="59"/>
                </a:lnTo>
                <a:close/>
                <a:moveTo>
                  <a:pt x="64" y="48"/>
                </a:moveTo>
                <a:lnTo>
                  <a:pt x="64" y="48"/>
                </a:lnTo>
                <a:lnTo>
                  <a:pt x="61" y="54"/>
                </a:lnTo>
                <a:lnTo>
                  <a:pt x="56" y="59"/>
                </a:lnTo>
                <a:lnTo>
                  <a:pt x="56" y="59"/>
                </a:lnTo>
                <a:lnTo>
                  <a:pt x="61" y="59"/>
                </a:lnTo>
                <a:lnTo>
                  <a:pt x="62" y="56"/>
                </a:lnTo>
                <a:lnTo>
                  <a:pt x="64" y="51"/>
                </a:lnTo>
                <a:lnTo>
                  <a:pt x="64" y="48"/>
                </a:lnTo>
                <a:lnTo>
                  <a:pt x="64" y="48"/>
                </a:lnTo>
                <a:close/>
                <a:moveTo>
                  <a:pt x="48" y="54"/>
                </a:moveTo>
                <a:lnTo>
                  <a:pt x="48" y="54"/>
                </a:lnTo>
                <a:lnTo>
                  <a:pt x="50" y="51"/>
                </a:lnTo>
                <a:lnTo>
                  <a:pt x="48" y="49"/>
                </a:lnTo>
                <a:lnTo>
                  <a:pt x="48" y="49"/>
                </a:lnTo>
                <a:lnTo>
                  <a:pt x="48" y="54"/>
                </a:lnTo>
                <a:lnTo>
                  <a:pt x="48" y="54"/>
                </a:lnTo>
                <a:close/>
                <a:moveTo>
                  <a:pt x="48" y="48"/>
                </a:moveTo>
                <a:lnTo>
                  <a:pt x="51" y="49"/>
                </a:lnTo>
                <a:lnTo>
                  <a:pt x="51" y="49"/>
                </a:lnTo>
                <a:lnTo>
                  <a:pt x="56" y="45"/>
                </a:lnTo>
                <a:lnTo>
                  <a:pt x="55" y="43"/>
                </a:lnTo>
                <a:lnTo>
                  <a:pt x="55" y="43"/>
                </a:lnTo>
                <a:lnTo>
                  <a:pt x="51" y="45"/>
                </a:lnTo>
                <a:lnTo>
                  <a:pt x="48" y="48"/>
                </a:lnTo>
                <a:lnTo>
                  <a:pt x="48" y="48"/>
                </a:lnTo>
                <a:close/>
                <a:moveTo>
                  <a:pt x="58" y="43"/>
                </a:moveTo>
                <a:lnTo>
                  <a:pt x="58" y="45"/>
                </a:lnTo>
                <a:lnTo>
                  <a:pt x="58" y="45"/>
                </a:lnTo>
                <a:lnTo>
                  <a:pt x="59" y="43"/>
                </a:lnTo>
                <a:lnTo>
                  <a:pt x="59" y="43"/>
                </a:lnTo>
                <a:lnTo>
                  <a:pt x="58" y="43"/>
                </a:lnTo>
                <a:lnTo>
                  <a:pt x="58" y="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Imagen 9">
            <a:extLst>
              <a:ext uri="{FF2B5EF4-FFF2-40B4-BE49-F238E27FC236}">
                <a16:creationId xmlns:a16="http://schemas.microsoft.com/office/drawing/2014/main" id="{02DD8B1C-D5EB-4DC6-A95B-592BC2C0E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4517" y="1370334"/>
            <a:ext cx="1267980" cy="4860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B89F7D-18BB-4EB8-BCAB-495EBD047698}"/>
              </a:ext>
            </a:extLst>
          </p:cNvPr>
          <p:cNvSpPr/>
          <p:nvPr userDrawn="1"/>
        </p:nvSpPr>
        <p:spPr>
          <a:xfrm>
            <a:off x="12982" y="3400425"/>
            <a:ext cx="3132000" cy="2756955"/>
          </a:xfrm>
          <a:prstGeom prst="rect">
            <a:avLst/>
          </a:prstGeom>
          <a:solidFill>
            <a:srgbClr val="17171C">
              <a:alpha val="8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PE" sz="1200">
              <a:solidFill>
                <a:schemeClr val="tx1"/>
              </a:solidFill>
            </a:endParaRPr>
          </a:p>
        </p:txBody>
      </p:sp>
      <p:graphicFrame>
        <p:nvGraphicFramePr>
          <p:cNvPr id="17" name="Table 59">
            <a:extLst>
              <a:ext uri="{FF2B5EF4-FFF2-40B4-BE49-F238E27FC236}">
                <a16:creationId xmlns:a16="http://schemas.microsoft.com/office/drawing/2014/main" id="{EF2B23CC-82E6-4350-A0E5-D5A236E9A8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12449486"/>
              </p:ext>
            </p:extLst>
          </p:nvPr>
        </p:nvGraphicFramePr>
        <p:xfrm>
          <a:off x="17993" y="2582264"/>
          <a:ext cx="3116355" cy="271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6355">
                  <a:extLst>
                    <a:ext uri="{9D8B030D-6E8A-4147-A177-3AD203B41FA5}">
                      <a16:colId xmlns:a16="http://schemas.microsoft.com/office/drawing/2014/main" val="3924374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PE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90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50" b="1" kern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1.1 </a:t>
                      </a:r>
                      <a:r>
                        <a:rPr lang="es-PE" sz="1050" b="1" ker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Incorporar una visión cliente 360 y a/b </a:t>
                      </a:r>
                      <a:r>
                        <a:rPr lang="es-PE" sz="1050" b="1" kern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PE" sz="1050" b="1" ker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para conocer la disposición de pago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8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050" b="1" kern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42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50" b="1" kern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1.2. </a:t>
                      </a:r>
                      <a:r>
                        <a:rPr lang="es-PE" sz="1050" b="1" ker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Considerar todos los componentes de costo en el precio</a:t>
                      </a:r>
                      <a:endParaRPr lang="es-PE" sz="1050" b="1" kern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16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PE" sz="1050" b="1" kern="0">
                        <a:solidFill>
                          <a:schemeClr val="bg1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94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050" b="1" ker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1.3. </a:t>
                      </a:r>
                      <a:r>
                        <a:rPr lang="es-PE" sz="1050" b="1" kern="0" noProof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Mejorar la efectividad de los desembolsos conociendo al mercado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7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050" b="1" kern="0" noProof="0">
                        <a:solidFill>
                          <a:schemeClr val="bg1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484207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C1D0973-D8E6-4E7B-881D-72DD8A488D5A}"/>
              </a:ext>
            </a:extLst>
          </p:cNvPr>
          <p:cNvSpPr/>
          <p:nvPr userDrawn="1"/>
        </p:nvSpPr>
        <p:spPr>
          <a:xfrm>
            <a:off x="34372" y="2641443"/>
            <a:ext cx="571331" cy="28004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+P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7E6D59-47EA-4163-9091-07027D3DAA88}"/>
              </a:ext>
            </a:extLst>
          </p:cNvPr>
          <p:cNvSpPr/>
          <p:nvPr userDrawn="1"/>
        </p:nvSpPr>
        <p:spPr>
          <a:xfrm>
            <a:off x="34372" y="3410712"/>
            <a:ext cx="571331" cy="28004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+P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90FF11-8401-4E10-89FE-7223C7111F57}"/>
              </a:ext>
            </a:extLst>
          </p:cNvPr>
          <p:cNvSpPr/>
          <p:nvPr userDrawn="1"/>
        </p:nvSpPr>
        <p:spPr>
          <a:xfrm>
            <a:off x="645030" y="3410712"/>
            <a:ext cx="571331" cy="28004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+Q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E7527B-72C1-47BA-AB09-D9AB8D58D584}"/>
              </a:ext>
            </a:extLst>
          </p:cNvPr>
          <p:cNvSpPr/>
          <p:nvPr userDrawn="1"/>
        </p:nvSpPr>
        <p:spPr>
          <a:xfrm>
            <a:off x="34372" y="4199655"/>
            <a:ext cx="571331" cy="28004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+P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BC6D2C-788B-4849-8412-2D05BDCCB8C9}"/>
              </a:ext>
            </a:extLst>
          </p:cNvPr>
          <p:cNvSpPr/>
          <p:nvPr userDrawn="1"/>
        </p:nvSpPr>
        <p:spPr>
          <a:xfrm>
            <a:off x="645030" y="4199655"/>
            <a:ext cx="571331" cy="280041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1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+Q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6CF0AE-FE50-8C71-92A8-B343E5C7BAD8}"/>
              </a:ext>
            </a:extLst>
          </p:cNvPr>
          <p:cNvSpPr/>
          <p:nvPr userDrawn="1"/>
        </p:nvSpPr>
        <p:spPr>
          <a:xfrm>
            <a:off x="2348" y="3388702"/>
            <a:ext cx="3132000" cy="2756955"/>
          </a:xfrm>
          <a:prstGeom prst="rect">
            <a:avLst/>
          </a:prstGeom>
          <a:solidFill>
            <a:srgbClr val="17171C">
              <a:alpha val="8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P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750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DCBDB-9ADB-468D-9ED9-0CD1C1F324C1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14F830-E5F7-4E2B-AA50-06913854237C}"/>
              </a:ext>
            </a:extLst>
          </p:cNvPr>
          <p:cNvCxnSpPr>
            <a:cxnSpLocks/>
          </p:cNvCxnSpPr>
          <p:nvPr userDrawn="1"/>
        </p:nvCxnSpPr>
        <p:spPr>
          <a:xfrm>
            <a:off x="397341" y="894256"/>
            <a:ext cx="11364728" cy="0"/>
          </a:xfrm>
          <a:prstGeom prst="line">
            <a:avLst/>
          </a:prstGeom>
          <a:ln w="285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28B0458-E5C7-4848-AE47-DC4403D412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7341" y="167367"/>
            <a:ext cx="10972800" cy="59213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s-PE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8065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with beam (legacy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1206" y="5409954"/>
            <a:ext cx="987038" cy="1156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8CF557-F014-4C74-9911-19C2D8E77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74" y="0"/>
            <a:ext cx="12195174" cy="6858000"/>
          </a:xfrm>
          <a:prstGeom prst="rect">
            <a:avLst/>
          </a:prstGeom>
        </p:spPr>
      </p:pic>
      <p:sp>
        <p:nvSpPr>
          <p:cNvPr id="9" name="Flowchart: Manual Input 12">
            <a:extLst>
              <a:ext uri="{FF2B5EF4-FFF2-40B4-BE49-F238E27FC236}">
                <a16:creationId xmlns:a16="http://schemas.microsoft.com/office/drawing/2014/main" id="{131E65C9-9711-4580-85F3-3F68D76B6E5D}"/>
              </a:ext>
            </a:extLst>
          </p:cNvPr>
          <p:cNvSpPr/>
          <p:nvPr userDrawn="1"/>
        </p:nvSpPr>
        <p:spPr>
          <a:xfrm>
            <a:off x="-3174" y="-9130"/>
            <a:ext cx="12195174" cy="6867130"/>
          </a:xfrm>
          <a:prstGeom prst="rect">
            <a:avLst/>
          </a:prstGeom>
          <a:solidFill>
            <a:srgbClr val="000000">
              <a:alpha val="4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PE" sz="1198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481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4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3185" y="2529691"/>
            <a:ext cx="3971636" cy="899309"/>
          </a:xfrm>
        </p:spPr>
        <p:txBody>
          <a:bodyPr/>
          <a:lstStyle>
            <a:lvl1pPr>
              <a:defRPr sz="2399" b="0">
                <a:solidFill>
                  <a:srgbClr val="FFD50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43185" y="3561794"/>
            <a:ext cx="3971636" cy="389580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799">
                <a:solidFill>
                  <a:schemeClr val="bg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D126AA0D-5E38-0B4B-B4B6-F01DC1E30C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4" y="5177652"/>
            <a:ext cx="1125020" cy="13188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508C32-C7F3-2748-81CD-14667AF122F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5" y="401144"/>
            <a:ext cx="3176796" cy="18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8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4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543184" y="557230"/>
            <a:ext cx="4659793" cy="3386668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98357" y="1680350"/>
            <a:ext cx="3971636" cy="899309"/>
          </a:xfrm>
        </p:spPr>
        <p:txBody>
          <a:bodyPr/>
          <a:lstStyle>
            <a:lvl1pPr>
              <a:defRPr sz="2799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898357" y="3041417"/>
            <a:ext cx="3971636" cy="389580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799">
                <a:solidFill>
                  <a:schemeClr val="tx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D126AA0D-5E38-0B4B-B4B6-F01DC1E30C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4" y="5177652"/>
            <a:ext cx="1125020" cy="13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4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14F361E-8FEA-CA45-AD85-09A37783C1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7308" r="8676" b="10047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79" name="Rectángulo 78">
            <a:extLst>
              <a:ext uri="{FF2B5EF4-FFF2-40B4-BE49-F238E27FC236}">
                <a16:creationId xmlns:a16="http://schemas.microsoft.com/office/drawing/2014/main" id="{6A91A89D-92F6-B44D-B0FE-476501CC7A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1199">
              <a:solidFill>
                <a:schemeClr val="tx1"/>
              </a:solidFill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623919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1086208" y="2252925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1086400" y="3294925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630932" y="818254"/>
            <a:ext cx="5260994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630932" y="4116352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891075" y="4116352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157361" y="4116352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pic>
        <p:nvPicPr>
          <p:cNvPr id="78" name="Imagen 77" descr="Logotipo&#10;&#10;Descripción generada automáticamente">
            <a:extLst>
              <a:ext uri="{FF2B5EF4-FFF2-40B4-BE49-F238E27FC236}">
                <a16:creationId xmlns:a16="http://schemas.microsoft.com/office/drawing/2014/main" id="{4372CB47-0CBD-4942-BD71-363681E029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281" y="5123841"/>
            <a:ext cx="1125020" cy="13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33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with beam (legacy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3447E-C481-462B-8562-6B0489C0E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4" y="-5640"/>
            <a:ext cx="12192000" cy="6863640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Manual Input 12">
            <a:extLst>
              <a:ext uri="{FF2B5EF4-FFF2-40B4-BE49-F238E27FC236}">
                <a16:creationId xmlns:a16="http://schemas.microsoft.com/office/drawing/2014/main" id="{131E65C9-9711-4580-85F3-3F68D76B6E5D}"/>
              </a:ext>
            </a:extLst>
          </p:cNvPr>
          <p:cNvSpPr/>
          <p:nvPr userDrawn="1"/>
        </p:nvSpPr>
        <p:spPr>
          <a:xfrm>
            <a:off x="3573" y="-5640"/>
            <a:ext cx="12185653" cy="6854430"/>
          </a:xfrm>
          <a:prstGeom prst="rect">
            <a:avLst/>
          </a:prstGeom>
          <a:solidFill>
            <a:srgbClr val="000000">
              <a:alpha val="4509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PE" sz="1198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1206" y="5409954"/>
            <a:ext cx="987038" cy="1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48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3918AF4-BCA8-D840-A101-9F464B6CF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94343" y="4547636"/>
            <a:ext cx="3182132" cy="294889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CAE2AE-DE45-F340-B4C5-44E80C9EB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4"/>
          <a:stretch/>
        </p:blipFill>
        <p:spPr>
          <a:xfrm>
            <a:off x="8357769" y="4558087"/>
            <a:ext cx="3831050" cy="22943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4E4BCD4-B4D8-1547-BE61-AE627385CA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" y="-4409"/>
            <a:ext cx="12185639" cy="8762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rgbClr val="FFD2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EE4A995-5816-F844-A2CB-1E35D8A595E1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07DEC0-EFBC-5140-A55A-ED28E8DDC9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846BF39-66A9-6140-A60F-B93493040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8E7297F-7063-1A41-97B2-C06E1AF7E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1AAB932-5CB2-2640-BB25-B6073CECEF48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376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tandard slide" preserve="1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4E4BCD4-B4D8-1547-BE61-AE627385C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41" t="4952" r="14384" b="12246"/>
          <a:stretch/>
        </p:blipFill>
        <p:spPr>
          <a:xfrm>
            <a:off x="-1" y="0"/>
            <a:ext cx="12192001" cy="90775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4207E55-66BD-E336-AABA-9867BED8A221}"/>
              </a:ext>
            </a:extLst>
          </p:cNvPr>
          <p:cNvSpPr/>
          <p:nvPr userDrawn="1"/>
        </p:nvSpPr>
        <p:spPr>
          <a:xfrm>
            <a:off x="0" y="0"/>
            <a:ext cx="12188819" cy="907750"/>
          </a:xfrm>
          <a:prstGeom prst="rect">
            <a:avLst/>
          </a:prstGeom>
          <a:solidFill>
            <a:schemeClr val="tx1">
              <a:lumMod val="75000"/>
              <a:alpha val="4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_tradnl" sz="1199">
              <a:solidFill>
                <a:schemeClr val="tx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EE4A995-5816-F844-A2CB-1E35D8A595E1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07DEC0-EFBC-5140-A55A-ED28E8DDC9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846BF39-66A9-6140-A60F-B93493040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8E7297F-7063-1A41-97B2-C06E1AF7E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1AAB932-5CB2-2640-BB25-B6073CECEF48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ABE5BEF-6335-7B14-DA08-577B493EFC37}"/>
              </a:ext>
            </a:extLst>
          </p:cNvPr>
          <p:cNvGrpSpPr/>
          <p:nvPr userDrawn="1"/>
        </p:nvGrpSpPr>
        <p:grpSpPr>
          <a:xfrm>
            <a:off x="6917344" y="3768409"/>
            <a:ext cx="5903591" cy="4067532"/>
            <a:chOff x="8000629" y="4440716"/>
            <a:chExt cx="4282239" cy="2948896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6B7318F-7D2F-8D82-D194-DAECB79C66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61000"/>
            </a:blip>
            <a:stretch>
              <a:fillRect/>
            </a:stretch>
          </p:blipFill>
          <p:spPr>
            <a:xfrm>
              <a:off x="9099079" y="4440716"/>
              <a:ext cx="3183789" cy="2948896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697E4BCE-DA00-AEB8-C695-B0881F1BAC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53"/>
            <a:stretch/>
          </p:blipFill>
          <p:spPr>
            <a:xfrm>
              <a:off x="8000629" y="4708454"/>
              <a:ext cx="3833045" cy="1972167"/>
            </a:xfrm>
            <a:prstGeom prst="rect">
              <a:avLst/>
            </a:prstGeom>
          </p:spPr>
        </p:pic>
      </p:grpSp>
      <p:sp>
        <p:nvSpPr>
          <p:cNvPr id="20" name="Redondear rectángulo de esquina del mismo lado 19">
            <a:extLst>
              <a:ext uri="{FF2B5EF4-FFF2-40B4-BE49-F238E27FC236}">
                <a16:creationId xmlns:a16="http://schemas.microsoft.com/office/drawing/2014/main" id="{1CB29CB0-614B-893F-4BFC-4567C6A93C7A}"/>
              </a:ext>
            </a:extLst>
          </p:cNvPr>
          <p:cNvSpPr/>
          <p:nvPr userDrawn="1"/>
        </p:nvSpPr>
        <p:spPr>
          <a:xfrm rot="5400000">
            <a:off x="-158765" y="413740"/>
            <a:ext cx="374650" cy="571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_tradnl" sz="1199">
              <a:solidFill>
                <a:schemeClr val="tx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C6AFF94-03F2-736C-FE13-AD5073D145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132" y="0"/>
            <a:ext cx="10972800" cy="884600"/>
          </a:xfrm>
        </p:spPr>
        <p:txBody>
          <a:bodyPr anchor="ctr"/>
          <a:lstStyle>
            <a:lvl1pPr>
              <a:defRPr sz="2299" b="1" i="0">
                <a:solidFill>
                  <a:schemeClr val="tx2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098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207E55-66BD-E336-AABA-9867BED8A221}"/>
              </a:ext>
            </a:extLst>
          </p:cNvPr>
          <p:cNvSpPr/>
          <p:nvPr userDrawn="1"/>
        </p:nvSpPr>
        <p:spPr>
          <a:xfrm>
            <a:off x="0" y="1"/>
            <a:ext cx="12188819" cy="908663"/>
          </a:xfrm>
          <a:prstGeom prst="rect">
            <a:avLst/>
          </a:prstGeom>
          <a:gradFill>
            <a:gsLst>
              <a:gs pos="81000">
                <a:schemeClr val="tx1">
                  <a:lumMod val="50000"/>
                </a:schemeClr>
              </a:gs>
              <a:gs pos="0">
                <a:schemeClr val="tx1">
                  <a:lumMod val="75000"/>
                  <a:alpha val="13182"/>
                </a:schemeClr>
              </a:gs>
            </a:gsLst>
            <a:lin ang="114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_tradnl" sz="1199">
              <a:solidFill>
                <a:schemeClr val="tx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1D4DF12-25D3-17ED-CF92-EE9CD93145AE}"/>
              </a:ext>
            </a:extLst>
          </p:cNvPr>
          <p:cNvGrpSpPr/>
          <p:nvPr userDrawn="1"/>
        </p:nvGrpSpPr>
        <p:grpSpPr>
          <a:xfrm>
            <a:off x="6917344" y="3768409"/>
            <a:ext cx="5903591" cy="4067532"/>
            <a:chOff x="8000629" y="4440716"/>
            <a:chExt cx="4282239" cy="294889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C3918AF4-BCA8-D840-A101-9F464B6CF7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1000"/>
            </a:blip>
            <a:stretch>
              <a:fillRect/>
            </a:stretch>
          </p:blipFill>
          <p:spPr>
            <a:xfrm>
              <a:off x="9099079" y="4440716"/>
              <a:ext cx="3183789" cy="2948896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3CAE2AE-DE45-F340-B4C5-44E80C9EBE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53"/>
            <a:stretch/>
          </p:blipFill>
          <p:spPr>
            <a:xfrm>
              <a:off x="8000629" y="4708454"/>
              <a:ext cx="3833045" cy="197216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132" y="0"/>
            <a:ext cx="10972800" cy="884600"/>
          </a:xfrm>
        </p:spPr>
        <p:txBody>
          <a:bodyPr anchor="ctr"/>
          <a:lstStyle>
            <a:lvl1pPr>
              <a:defRPr sz="2299" b="1" i="0">
                <a:solidFill>
                  <a:schemeClr val="tx2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EE4A995-5816-F844-A2CB-1E35D8A595E1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07DEC0-EFBC-5140-A55A-ED28E8DDC9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846BF39-66A9-6140-A60F-B93493040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8E7297F-7063-1A41-97B2-C06E1AF7E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1AAB932-5CB2-2640-BB25-B6073CECEF48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id="{E40BBD09-C83F-AE57-1F5C-27896D33A426}"/>
              </a:ext>
            </a:extLst>
          </p:cNvPr>
          <p:cNvSpPr/>
          <p:nvPr userDrawn="1"/>
        </p:nvSpPr>
        <p:spPr>
          <a:xfrm rot="5400000">
            <a:off x="-158765" y="413740"/>
            <a:ext cx="374650" cy="571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_tradnl" sz="119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209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C420A43-D2CA-E341-931C-B602AE85A4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8" b="-2734"/>
          <a:stretch/>
        </p:blipFill>
        <p:spPr>
          <a:xfrm>
            <a:off x="0" y="0"/>
            <a:ext cx="4359206" cy="1664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6848F5B3-5CBA-A04A-8569-F241A4419FDB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1CBA0FF-66B5-614B-8194-0D54F2912A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B8CA1A5-A403-E245-ADFD-8DC484A07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0C43BA6-4618-694D-8B2C-698CDF82E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82948"/>
            <a:ext cx="10972800" cy="381590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22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43BBDF8-39E0-6742-83E2-1B4B2AF80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3" b="9323"/>
          <a:stretch/>
        </p:blipFill>
        <p:spPr>
          <a:xfrm>
            <a:off x="0" y="162147"/>
            <a:ext cx="12185653" cy="161178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8E079F4-812B-BC4A-9404-D54E49C3DBCC}"/>
              </a:ext>
            </a:extLst>
          </p:cNvPr>
          <p:cNvSpPr/>
          <p:nvPr userDrawn="1"/>
        </p:nvSpPr>
        <p:spPr>
          <a:xfrm>
            <a:off x="237620" y="0"/>
            <a:ext cx="2522430" cy="6858000"/>
          </a:xfrm>
          <a:prstGeom prst="rect">
            <a:avLst/>
          </a:prstGeom>
          <a:solidFill>
            <a:srgbClr val="FFD200">
              <a:alpha val="85207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1199">
              <a:solidFill>
                <a:schemeClr val="tx1"/>
              </a:solidFill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888F089-E02A-3F44-9DEB-D6807F588D1A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0375DB9-E848-1E42-931F-93375F7DBC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FDEB58D-D77B-7E4B-8046-F4A2CE989B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1BBBBEC-4E07-7B4A-A3BF-54D17ADFE2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D2060E0-860A-EB4A-8901-8C150B7EBB7E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41E50D4-65D7-514F-B572-D6A65EC2C11B}"/>
              </a:ext>
            </a:extLst>
          </p:cNvPr>
          <p:cNvSpPr txBox="1"/>
          <p:nvPr userDrawn="1"/>
        </p:nvSpPr>
        <p:spPr>
          <a:xfrm>
            <a:off x="5441514" y="6493834"/>
            <a:ext cx="1308972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MX" sz="800" b="1" i="0">
                <a:solidFill>
                  <a:srgbClr val="FFD200"/>
                </a:solidFill>
                <a:latin typeface="EYInterstate Regular" panose="02000503020000020004" pitchFamily="2" charset="0"/>
              </a:rPr>
              <a:t>Nombre de la Presentación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AD300F-F365-5643-A9F4-CC4196514A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0487500" y="6741892"/>
            <a:ext cx="3780363" cy="17932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4457B2-36C5-C24C-AC5C-6397FE6130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36358" y="855"/>
            <a:ext cx="5859642" cy="17742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AF20488-6A53-CC4A-A86D-8DF770AE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4200"/>
            <a:ext cx="1812297" cy="1141408"/>
          </a:xfrm>
        </p:spPr>
        <p:txBody>
          <a:bodyPr/>
          <a:lstStyle>
            <a:lvl1pPr>
              <a:defRPr sz="27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610A75-A0AD-5344-93A1-F1AA601FA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0" b="-1590"/>
          <a:stretch/>
        </p:blipFill>
        <p:spPr>
          <a:xfrm>
            <a:off x="6348" y="-1"/>
            <a:ext cx="6355628" cy="40202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D1AF07-476B-C34B-A534-7E84A9EE41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48" y="-709783"/>
            <a:ext cx="5462785" cy="41387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31" y="2240281"/>
            <a:ext cx="8450369" cy="39502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0004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6BF818D-DF5B-5946-AF58-CE78E07D6C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" y="1"/>
            <a:ext cx="12191532" cy="685799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E0CFD34-F9EE-2C4D-B89E-87D4529C7E4F}"/>
              </a:ext>
            </a:extLst>
          </p:cNvPr>
          <p:cNvSpPr/>
          <p:nvPr userDrawn="1"/>
        </p:nvSpPr>
        <p:spPr>
          <a:xfrm>
            <a:off x="0" y="0"/>
            <a:ext cx="8563468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1199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792351"/>
            <a:ext cx="7295842" cy="4478887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197360B-53C8-7541-A4A8-660CE2740AFF}"/>
              </a:ext>
            </a:extLst>
          </p:cNvPr>
          <p:cNvSpPr/>
          <p:nvPr userDrawn="1"/>
        </p:nvSpPr>
        <p:spPr>
          <a:xfrm>
            <a:off x="6096000" y="339919"/>
            <a:ext cx="6095767" cy="1164415"/>
          </a:xfrm>
          <a:prstGeom prst="rect">
            <a:avLst/>
          </a:prstGeom>
          <a:solidFill>
            <a:srgbClr val="FFD200">
              <a:alpha val="84652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1199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051" y="475488"/>
            <a:ext cx="5214253" cy="896112"/>
          </a:xfrm>
        </p:spPr>
        <p:txBody>
          <a:bodyPr/>
          <a:lstStyle>
            <a:lvl1pPr>
              <a:defRPr sz="27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9002726-63D9-454E-B4B7-BED124CA9B2C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34F4B02-9032-3F42-BF62-C6F785CE9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3AF9E1D4-0509-B84C-99A5-5D69BCB93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FD2141-003D-9C4A-B861-F5DAD6F83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6B6761-E5D3-7E4B-A805-230AAA59D9CA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EB1EC78-7B8B-084E-9BA0-898546F82E56}"/>
              </a:ext>
            </a:extLst>
          </p:cNvPr>
          <p:cNvSpPr txBox="1"/>
          <p:nvPr userDrawn="1"/>
        </p:nvSpPr>
        <p:spPr>
          <a:xfrm>
            <a:off x="5441514" y="6493834"/>
            <a:ext cx="1308972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MX" sz="800" b="1" i="0">
                <a:solidFill>
                  <a:srgbClr val="FFD200"/>
                </a:solidFill>
                <a:latin typeface="EYInterstate Regular" panose="02000503020000020004" pitchFamily="2" charset="0"/>
              </a:rPr>
              <a:t>Nombre de la Presentación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786ACC3-69A5-884C-BCAB-D16615721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80" b="-2361"/>
          <a:stretch/>
        </p:blipFill>
        <p:spPr>
          <a:xfrm>
            <a:off x="0" y="0"/>
            <a:ext cx="5201408" cy="200543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036C43-1D74-CF45-9C16-4B9066C529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04780" y="-1485892"/>
            <a:ext cx="4510053" cy="341696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ED6E5BA-337D-9A44-B269-5A8BB59C5E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724448" y="346732"/>
            <a:ext cx="2467317" cy="11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76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63833" y="438917"/>
            <a:ext cx="5017427" cy="572222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3719451" y="3429000"/>
            <a:ext cx="521278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1BE212-B9D7-BC42-B5AD-D672352C4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2827" cy="685800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09DBF3EB-3BED-614D-971D-1AFF5C8A2A09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DE9A1C6-0FFD-204C-A39F-2DA8022A2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292A765-F138-414B-912E-A5545D9BC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7C48D7-420A-094A-915F-C05FD829E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F5DF971-2536-214C-8D8D-304F3F885FC2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194D5B-6B70-BB41-9ABB-7148E5BFEA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8432" y="-31171"/>
            <a:ext cx="6454594" cy="52759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575ADC5-A7B7-0A49-8A74-B28C59632F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3172" y="1662019"/>
            <a:ext cx="7128755" cy="483199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F88F2EA-9D47-498E-BEF5-5FCA815310F9}"/>
              </a:ext>
            </a:extLst>
          </p:cNvPr>
          <p:cNvSpPr txBox="1"/>
          <p:nvPr userDrawn="1"/>
        </p:nvSpPr>
        <p:spPr>
          <a:xfrm>
            <a:off x="6325845" y="6503844"/>
            <a:ext cx="3194724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PE" sz="800" b="1" i="0">
                <a:solidFill>
                  <a:srgbClr val="FFD200"/>
                </a:solidFill>
                <a:latin typeface="EYInterstate Regular" panose="02000503020000020004" pitchFamily="2" charset="0"/>
              </a:rPr>
              <a:t>Gestión de precios en la banca latinoamericana: presente y futuro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7877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C02443D-0B46-324B-8CD2-159417287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0" r="17426" b="-2101"/>
          <a:stretch/>
        </p:blipFill>
        <p:spPr>
          <a:xfrm>
            <a:off x="8667059" y="0"/>
            <a:ext cx="3524941" cy="1804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684" y="294200"/>
            <a:ext cx="8254578" cy="590400"/>
          </a:xfrm>
        </p:spPr>
        <p:txBody>
          <a:bodyPr/>
          <a:lstStyle>
            <a:lvl1pPr>
              <a:defRPr sz="2399">
                <a:solidFill>
                  <a:srgbClr val="FFD2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38F9C3-7C32-704B-88D3-674544B32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41772" cy="68580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A487E60A-BD0F-C347-B651-D6DD0378FEA0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DDE4650-3123-8C48-A167-C1664DE47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6DD3475-255B-A94A-BAAD-6F3F63753A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41974AE-66BE-2D44-95F6-3C0E9B6C44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07B8B144-1D4E-5A4A-B50D-2FF7793020BA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6F2E28-B3AC-464D-8955-7F2A9A3DAC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26683" y="1188719"/>
            <a:ext cx="8254578" cy="4972421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6898CCA-A077-0C4B-AF2C-80AD24A7EE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34298"/>
          <a:stretch/>
        </p:blipFill>
        <p:spPr>
          <a:xfrm>
            <a:off x="8642352" y="0"/>
            <a:ext cx="3498507" cy="11657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C09DB2F-6D00-AA40-A5CE-86E331A880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21387" b="22304"/>
          <a:stretch/>
        </p:blipFill>
        <p:spPr>
          <a:xfrm>
            <a:off x="8591209" y="-1"/>
            <a:ext cx="2233910" cy="116570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506F091-89DE-465E-B409-A43B4F503966}"/>
              </a:ext>
            </a:extLst>
          </p:cNvPr>
          <p:cNvSpPr txBox="1"/>
          <p:nvPr userDrawn="1"/>
        </p:nvSpPr>
        <p:spPr>
          <a:xfrm>
            <a:off x="4498637" y="6493834"/>
            <a:ext cx="3194724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PE" sz="800" b="1" i="0">
                <a:solidFill>
                  <a:srgbClr val="FFD200"/>
                </a:solidFill>
                <a:latin typeface="EYInterstate Regular" panose="02000503020000020004" pitchFamily="2" charset="0"/>
              </a:rPr>
              <a:t>Gestión de precios en la banca latinoamericana: presente y futuro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6214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74DA629-E9DD-8C45-97C6-EA3A282E0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" y="0"/>
            <a:ext cx="12191534" cy="685800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F239B941-3014-914F-A3F6-2CB1C46D7CB2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74341AC-C966-7F48-8EB2-9F3BE6736E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8BB7753-88FE-6E43-BBB5-AB1962F08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0016CA3-CB52-FF47-BE74-57733964DA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58E8E825-1FA7-0043-B327-3BD022F893DB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B00011-0ED0-0D48-87B1-A0A348436E13}"/>
              </a:ext>
            </a:extLst>
          </p:cNvPr>
          <p:cNvSpPr txBox="1"/>
          <p:nvPr userDrawn="1"/>
        </p:nvSpPr>
        <p:spPr>
          <a:xfrm>
            <a:off x="10275332" y="528223"/>
            <a:ext cx="1308972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MX" sz="800" b="1" i="0">
                <a:solidFill>
                  <a:srgbClr val="FFD200"/>
                </a:solidFill>
                <a:latin typeface="EYInterstate Regular" panose="02000503020000020004" pitchFamily="2" charset="0"/>
              </a:rPr>
              <a:t>Nombre de la Presentación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12C7D29-32F8-7B44-9BDF-63E07C6F7090}"/>
              </a:ext>
            </a:extLst>
          </p:cNvPr>
          <p:cNvSpPr/>
          <p:nvPr userDrawn="1"/>
        </p:nvSpPr>
        <p:spPr>
          <a:xfrm>
            <a:off x="2040803" y="-2"/>
            <a:ext cx="4551872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1199">
              <a:solidFill>
                <a:schemeClr val="tx1"/>
              </a:solidFill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88E117A-A5C6-7B4D-8364-AE2669E33114}"/>
              </a:ext>
            </a:extLst>
          </p:cNvPr>
          <p:cNvSpPr txBox="1">
            <a:spLocks/>
          </p:cNvSpPr>
          <p:nvPr userDrawn="1"/>
        </p:nvSpPr>
        <p:spPr>
          <a:xfrm>
            <a:off x="387277" y="769621"/>
            <a:ext cx="3300011" cy="531875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marR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sz="55000" b="1" kern="1200">
                <a:solidFill>
                  <a:schemeClr val="bg2">
                    <a:lumMod val="20000"/>
                    <a:lumOff val="80000"/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16000" marR="0" indent="-21600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charset="0"/>
              <a:buChar char="•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marR="0" indent="-231775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231775" algn="l"/>
              </a:tabLst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90563" marR="0" indent="-230188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22338" marR="0" indent="-22860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771691" indent="-251972" algn="l" defTabSz="1007887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634" indent="-251972" algn="l" defTabSz="1007887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578" indent="-251972" algn="l" defTabSz="1007887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522" indent="-251972" algn="l" defTabSz="1007887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073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38181">
                <a:solidFill>
                  <a:srgbClr val="FFD200"/>
                </a:solidFill>
                <a:latin typeface="EYInterstate Light" panose="02000506000000020004" pitchFamily="2" charset="0"/>
              </a:rPr>
              <a:t>1</a:t>
            </a:r>
            <a:endParaRPr kumimoji="0" lang="en-GB" sz="38181" b="1" i="0" u="none" strike="noStrike" kern="1200" cap="none" spc="0" normalizeH="0" baseline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A5270A9-F995-4C4C-AD68-72019A16FC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5274" y="1809429"/>
            <a:ext cx="3435859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4914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A4D5FC4-34C5-CF47-882C-AF8CF205A63C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07AD257-4C71-F542-963E-115638BA4F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7F23E3E-2CC5-FE46-98ED-DA0649DEF4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8D87856-5D50-D445-8121-738720EAC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9" name="Rectángulo 8">
            <a:extLst>
              <a:ext uri="{FF2B5EF4-FFF2-40B4-BE49-F238E27FC236}">
                <a16:creationId xmlns:a16="http://schemas.microsoft.com/office/drawing/2014/main" id="{463D65AB-1BD3-DE41-84DB-5120880415CA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E5F3B0-52B4-D246-8A97-63C198772DED}"/>
              </a:ext>
            </a:extLst>
          </p:cNvPr>
          <p:cNvSpPr txBox="1"/>
          <p:nvPr userDrawn="1"/>
        </p:nvSpPr>
        <p:spPr>
          <a:xfrm>
            <a:off x="5441514" y="6493834"/>
            <a:ext cx="1308972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MX" sz="800" b="1" i="0">
                <a:solidFill>
                  <a:srgbClr val="FFD200"/>
                </a:solidFill>
                <a:latin typeface="EYInterstate Regular" panose="02000503020000020004" pitchFamily="2" charset="0"/>
              </a:rPr>
              <a:t>Nombre de la Presentación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756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7AAF8-EBAD-4827-A865-93776353C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1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62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427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54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D5162E-1D44-BD4D-9E94-556827A2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3029">
              <a:defRPr/>
            </a:pPr>
            <a:fld id="{3856520E-DD5A-439A-AF34-E4BD21875DF5}" type="datetime1">
              <a:rPr lang="es-PE" sz="800" smtClean="0">
                <a:solidFill>
                  <a:prstClr val="white"/>
                </a:solidFill>
                <a:latin typeface="EYInterstate Regular" panose="02000503020000020004" pitchFamily="2" charset="0"/>
              </a:rPr>
              <a:t>1/10/2023</a:t>
            </a:fld>
            <a:endParaRPr lang="es-PE" sz="800">
              <a:solidFill>
                <a:prstClr val="white"/>
              </a:solidFill>
              <a:latin typeface="EYInterstate Regular" panose="02000503020000020004" pitchFamily="2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5600E5-2155-B547-A7EC-6A3453D4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3029">
              <a:defRPr/>
            </a:pPr>
            <a:endParaRPr lang="es-PE" sz="800">
              <a:solidFill>
                <a:prstClr val="white"/>
              </a:solidFill>
              <a:latin typeface="EYInterstate Regular" panose="02000503020000020004" pitchFamily="2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D6038-3CB5-0A4C-880B-FB6F3237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3029">
              <a:defRPr/>
            </a:pPr>
            <a:fld id="{553E21B7-1FCB-784E-974B-643A3D31CF62}" type="slidenum">
              <a:rPr lang="es-PE" sz="800" smtClean="0">
                <a:solidFill>
                  <a:prstClr val="white"/>
                </a:solidFill>
                <a:latin typeface="EYInterstate Regular" panose="02000503020000020004" pitchFamily="2" charset="0"/>
              </a:rPr>
              <a:pPr defTabSz="913029">
                <a:defRPr/>
              </a:pPr>
              <a:t>‹#›</a:t>
            </a:fld>
            <a:endParaRPr lang="es-PE" sz="800">
              <a:solidFill>
                <a:prstClr val="white"/>
              </a:solidFill>
              <a:latin typeface="EYInterstate Regular" panose="02000503020000020004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CE2EB3-E33B-4BAD-948E-5F988A64B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0" r="17426" b="-2101"/>
          <a:stretch/>
        </p:blipFill>
        <p:spPr>
          <a:xfrm>
            <a:off x="8667059" y="0"/>
            <a:ext cx="3524941" cy="18047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4C42A6C-7234-4F8F-968C-872F2EE1A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34298"/>
          <a:stretch/>
        </p:blipFill>
        <p:spPr>
          <a:xfrm>
            <a:off x="8642352" y="0"/>
            <a:ext cx="3498507" cy="11657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883D5A-8213-47E6-94B9-EE388790A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1387" b="22304"/>
          <a:stretch/>
        </p:blipFill>
        <p:spPr>
          <a:xfrm>
            <a:off x="8591209" y="-1"/>
            <a:ext cx="2233910" cy="11657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47B916D-772F-44D6-A09E-ED2872958349}"/>
              </a:ext>
            </a:extLst>
          </p:cNvPr>
          <p:cNvSpPr txBox="1"/>
          <p:nvPr userDrawn="1"/>
        </p:nvSpPr>
        <p:spPr>
          <a:xfrm>
            <a:off x="4498637" y="6493834"/>
            <a:ext cx="3194724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PE" sz="800" b="1" i="0">
                <a:solidFill>
                  <a:srgbClr val="FFD200"/>
                </a:solidFill>
                <a:latin typeface="EYInterstate Regular" panose="02000503020000020004" pitchFamily="2" charset="0"/>
              </a:rPr>
              <a:t>Gestión de precios en la banca latinoamericana: presente y futuro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23109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BBBA-AE21-4AF9-BDB0-251AE3A81C8E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E9D3D-D1E2-4442-A289-5CE91EB4A0CB}"/>
              </a:ext>
            </a:extLst>
          </p:cNvPr>
          <p:cNvSpPr/>
          <p:nvPr userDrawn="1"/>
        </p:nvSpPr>
        <p:spPr>
          <a:xfrm>
            <a:off x="11044989" y="6328611"/>
            <a:ext cx="662721" cy="409056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PE" sz="119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516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7987-1B8E-4E98-8399-F4161AEFA675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14F830-E5F7-4E2B-AA50-06913854237C}"/>
              </a:ext>
            </a:extLst>
          </p:cNvPr>
          <p:cNvCxnSpPr>
            <a:cxnSpLocks/>
          </p:cNvCxnSpPr>
          <p:nvPr userDrawn="1"/>
        </p:nvCxnSpPr>
        <p:spPr>
          <a:xfrm>
            <a:off x="397341" y="894256"/>
            <a:ext cx="11364728" cy="0"/>
          </a:xfrm>
          <a:prstGeom prst="line">
            <a:avLst/>
          </a:prstGeom>
          <a:ln w="285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28B0458-E5C7-4848-AE47-DC4403D412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7343" y="167371"/>
            <a:ext cx="10972800" cy="59213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s-PE" sz="1998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4476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780D7-E8BD-49D6-8A22-92E84FEC092A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734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4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3185" y="2529691"/>
            <a:ext cx="3971636" cy="899309"/>
          </a:xfrm>
        </p:spPr>
        <p:txBody>
          <a:bodyPr/>
          <a:lstStyle>
            <a:lvl1pPr>
              <a:defRPr sz="2399" b="0">
                <a:solidFill>
                  <a:srgbClr val="FFD50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43185" y="3561794"/>
            <a:ext cx="3971636" cy="389580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7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D126AA0D-5E38-0B4B-B4B6-F01DC1E30C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4" y="5177652"/>
            <a:ext cx="1125020" cy="13188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508C32-C7F3-2748-81CD-14667AF122F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5" y="401144"/>
            <a:ext cx="3176796" cy="18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98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4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543184" y="557230"/>
            <a:ext cx="4659793" cy="3386668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98357" y="1680350"/>
            <a:ext cx="3971636" cy="899309"/>
          </a:xfrm>
        </p:spPr>
        <p:txBody>
          <a:bodyPr/>
          <a:lstStyle>
            <a:lvl1pPr>
              <a:defRPr sz="2799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898357" y="3041417"/>
            <a:ext cx="3971636" cy="389580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799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D126AA0D-5E38-0B4B-B4B6-F01DC1E30C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4" y="5177652"/>
            <a:ext cx="1125020" cy="13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00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14F361E-8FEA-CA45-AD85-09A37783C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" y="1"/>
            <a:ext cx="12191534" cy="6857999"/>
          </a:xfrm>
          <a:prstGeom prst="rect">
            <a:avLst/>
          </a:prstGeom>
        </p:spPr>
      </p:pic>
      <p:sp>
        <p:nvSpPr>
          <p:cNvPr id="79" name="Rectángulo 78">
            <a:extLst>
              <a:ext uri="{FF2B5EF4-FFF2-40B4-BE49-F238E27FC236}">
                <a16:creationId xmlns:a16="http://schemas.microsoft.com/office/drawing/2014/main" id="{6A91A89D-92F6-B44D-B0FE-476501CC7AD1}"/>
              </a:ext>
            </a:extLst>
          </p:cNvPr>
          <p:cNvSpPr/>
          <p:nvPr userDrawn="1"/>
        </p:nvSpPr>
        <p:spPr>
          <a:xfrm>
            <a:off x="774294" y="277351"/>
            <a:ext cx="12192000" cy="6858000"/>
          </a:xfrm>
          <a:prstGeom prst="rect">
            <a:avLst/>
          </a:prstGeom>
          <a:solidFill>
            <a:schemeClr val="bg2"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1199">
              <a:solidFill>
                <a:schemeClr val="tx1"/>
              </a:solidFill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2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2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pic>
        <p:nvPicPr>
          <p:cNvPr id="78" name="Imagen 77" descr="Logotipo&#10;&#10;Descripción generada automáticamente">
            <a:extLst>
              <a:ext uri="{FF2B5EF4-FFF2-40B4-BE49-F238E27FC236}">
                <a16:creationId xmlns:a16="http://schemas.microsoft.com/office/drawing/2014/main" id="{4372CB47-0CBD-4942-BD71-363681E029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545" y="5249969"/>
            <a:ext cx="1125020" cy="13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02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3918AF4-BCA8-D840-A101-9F464B6CF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94343" y="4547636"/>
            <a:ext cx="3182132" cy="294889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CAE2AE-DE45-F340-B4C5-44E80C9EBE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4"/>
          <a:stretch/>
        </p:blipFill>
        <p:spPr>
          <a:xfrm>
            <a:off x="8357769" y="4558087"/>
            <a:ext cx="3831050" cy="22943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4E4BCD4-B4D8-1547-BE61-AE627385CA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" y="-4409"/>
            <a:ext cx="12185639" cy="8762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rgbClr val="FFD2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EE4A995-5816-F844-A2CB-1E35D8A595E1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07DEC0-EFBC-5140-A55A-ED28E8DDC9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846BF39-66A9-6140-A60F-B93493040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8E7297F-7063-1A41-97B2-C06E1AF7E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1AAB932-5CB2-2640-BB25-B6073CECEF48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39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D5162E-1D44-BD4D-9E94-556827A2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1B9D-7A7C-4B07-A6DC-6618A89D85CE}" type="datetime1">
              <a:rPr lang="es-PE" smtClean="0"/>
              <a:t>1/10/2023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5600E5-2155-B547-A7EC-6A3453D4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D6038-3CB5-0A4C-880B-FB6F3237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E21B7-1FCB-784E-974B-643A3D31CF6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8160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C420A43-D2CA-E341-931C-B602AE85A4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98" b="-2734"/>
          <a:stretch/>
        </p:blipFill>
        <p:spPr>
          <a:xfrm>
            <a:off x="0" y="0"/>
            <a:ext cx="4359206" cy="16645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6848F5B3-5CBA-A04A-8569-F241A4419FDB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1CBA0FF-66B5-614B-8194-0D54F2912A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B8CA1A5-A403-E245-ADFD-8DC484A07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0C43BA6-4618-694D-8B2C-698CDF82E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82948"/>
            <a:ext cx="10972800" cy="381590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BCECA-E10D-4DD8-9434-E52ADA441DEA}"/>
              </a:ext>
            </a:extLst>
          </p:cNvPr>
          <p:cNvSpPr txBox="1"/>
          <p:nvPr userDrawn="1"/>
        </p:nvSpPr>
        <p:spPr>
          <a:xfrm>
            <a:off x="4498637" y="6493834"/>
            <a:ext cx="3194724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PE" sz="800" b="1" i="0">
                <a:solidFill>
                  <a:srgbClr val="FFD200"/>
                </a:solidFill>
                <a:latin typeface="EYInterstate" panose="02000503020000020004" pitchFamily="2" charset="0"/>
              </a:rPr>
              <a:t>Gestión de precios en la banca latinoamericana: presente y futuro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80347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43BBDF8-39E0-6742-83E2-1B4B2AF80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3" b="9323"/>
          <a:stretch/>
        </p:blipFill>
        <p:spPr>
          <a:xfrm>
            <a:off x="0" y="162147"/>
            <a:ext cx="12185653" cy="161178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8E079F4-812B-BC4A-9404-D54E49C3DBCC}"/>
              </a:ext>
            </a:extLst>
          </p:cNvPr>
          <p:cNvSpPr/>
          <p:nvPr userDrawn="1"/>
        </p:nvSpPr>
        <p:spPr>
          <a:xfrm>
            <a:off x="237620" y="0"/>
            <a:ext cx="2522430" cy="6858000"/>
          </a:xfrm>
          <a:prstGeom prst="rect">
            <a:avLst/>
          </a:prstGeom>
          <a:solidFill>
            <a:srgbClr val="FFD200">
              <a:alpha val="85207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1199">
              <a:solidFill>
                <a:schemeClr val="tx1"/>
              </a:solidFill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888F089-E02A-3F44-9DEB-D6807F588D1A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0375DB9-E848-1E42-931F-93375F7DBC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FDEB58D-D77B-7E4B-8046-F4A2CE989B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1BBBBEC-4E07-7B4A-A3BF-54D17ADFE2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D2060E0-860A-EB4A-8901-8C150B7EBB7E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41E50D4-65D7-514F-B572-D6A65EC2C11B}"/>
              </a:ext>
            </a:extLst>
          </p:cNvPr>
          <p:cNvSpPr txBox="1"/>
          <p:nvPr userDrawn="1"/>
        </p:nvSpPr>
        <p:spPr>
          <a:xfrm>
            <a:off x="5441514" y="6493834"/>
            <a:ext cx="1308972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MX" sz="800" b="1" i="0">
                <a:solidFill>
                  <a:srgbClr val="FFD200"/>
                </a:solidFill>
                <a:latin typeface="EYInterstate" panose="02000503020000020004" pitchFamily="2" charset="0"/>
              </a:rPr>
              <a:t>Nombre de la Presentación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AD300F-F365-5643-A9F4-CC4196514A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0487500" y="6741892"/>
            <a:ext cx="3780363" cy="17932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4457B2-36C5-C24C-AC5C-6397FE6130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36358" y="855"/>
            <a:ext cx="5859642" cy="17742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AF20488-6A53-CC4A-A86D-8DF770AE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4200"/>
            <a:ext cx="1812297" cy="1141408"/>
          </a:xfrm>
        </p:spPr>
        <p:txBody>
          <a:bodyPr/>
          <a:lstStyle>
            <a:lvl1pPr>
              <a:defRPr sz="27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610A75-A0AD-5344-93A1-F1AA601FA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0" b="-1590"/>
          <a:stretch/>
        </p:blipFill>
        <p:spPr>
          <a:xfrm>
            <a:off x="6348" y="-1"/>
            <a:ext cx="6355628" cy="40202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D1AF07-476B-C34B-A534-7E84A9EE41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48" y="-709783"/>
            <a:ext cx="5462785" cy="41387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031" y="2240281"/>
            <a:ext cx="8450369" cy="39502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4557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6BF818D-DF5B-5946-AF58-CE78E07D6C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" y="1"/>
            <a:ext cx="12191532" cy="685799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E0CFD34-F9EE-2C4D-B89E-87D4529C7E4F}"/>
              </a:ext>
            </a:extLst>
          </p:cNvPr>
          <p:cNvSpPr/>
          <p:nvPr userDrawn="1"/>
        </p:nvSpPr>
        <p:spPr>
          <a:xfrm>
            <a:off x="0" y="0"/>
            <a:ext cx="8563468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1199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792351"/>
            <a:ext cx="7295842" cy="4478887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197360B-53C8-7541-A4A8-660CE2740AFF}"/>
              </a:ext>
            </a:extLst>
          </p:cNvPr>
          <p:cNvSpPr/>
          <p:nvPr userDrawn="1"/>
        </p:nvSpPr>
        <p:spPr>
          <a:xfrm>
            <a:off x="6096000" y="339919"/>
            <a:ext cx="6095767" cy="1164415"/>
          </a:xfrm>
          <a:prstGeom prst="rect">
            <a:avLst/>
          </a:prstGeom>
          <a:solidFill>
            <a:srgbClr val="FFD200">
              <a:alpha val="84652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1199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051" y="475488"/>
            <a:ext cx="5214253" cy="896112"/>
          </a:xfrm>
        </p:spPr>
        <p:txBody>
          <a:bodyPr/>
          <a:lstStyle>
            <a:lvl1pPr>
              <a:defRPr sz="27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9002726-63D9-454E-B4B7-BED124CA9B2C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34F4B02-9032-3F42-BF62-C6F785CE9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3AF9E1D4-0509-B84C-99A5-5D69BCB93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CFD2141-003D-9C4A-B861-F5DAD6F83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6B6761-E5D3-7E4B-A805-230AAA59D9CA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EB1EC78-7B8B-084E-9BA0-898546F82E56}"/>
              </a:ext>
            </a:extLst>
          </p:cNvPr>
          <p:cNvSpPr txBox="1"/>
          <p:nvPr userDrawn="1"/>
        </p:nvSpPr>
        <p:spPr>
          <a:xfrm>
            <a:off x="5441514" y="6493834"/>
            <a:ext cx="1308972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MX" sz="800" b="1" i="0">
                <a:solidFill>
                  <a:srgbClr val="FFD200"/>
                </a:solidFill>
                <a:latin typeface="EYInterstate" panose="02000503020000020004" pitchFamily="2" charset="0"/>
              </a:rPr>
              <a:t>Nombre de la Presentación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786ACC3-69A5-884C-BCAB-D16615721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80" b="-2361"/>
          <a:stretch/>
        </p:blipFill>
        <p:spPr>
          <a:xfrm>
            <a:off x="0" y="0"/>
            <a:ext cx="5201408" cy="200543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036C43-1D74-CF45-9C16-4B9066C529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04780" y="-1485892"/>
            <a:ext cx="4510053" cy="341696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ED6E5BA-337D-9A44-B269-5A8BB59C5E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724448" y="346732"/>
            <a:ext cx="2467317" cy="11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901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63833" y="438917"/>
            <a:ext cx="5017427" cy="572222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 rot="16200000">
            <a:off x="3719451" y="3429000"/>
            <a:ext cx="521278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1BE212-B9D7-BC42-B5AD-D672352C4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2827" cy="685800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09DBF3EB-3BED-614D-971D-1AFF5C8A2A09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DE9A1C6-0FFD-204C-A39F-2DA8022A2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292A765-F138-414B-912E-A5545D9BC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7C48D7-420A-094A-915F-C05FD829E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F5DF971-2536-214C-8D8D-304F3F885FC2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194D5B-6B70-BB41-9ABB-7148E5BFEA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8432" y="-31171"/>
            <a:ext cx="6454594" cy="52759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575ADC5-A7B7-0A49-8A74-B28C59632F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3172" y="1662019"/>
            <a:ext cx="7128755" cy="483199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F88F2EA-9D47-498E-BEF5-5FCA815310F9}"/>
              </a:ext>
            </a:extLst>
          </p:cNvPr>
          <p:cNvSpPr txBox="1"/>
          <p:nvPr userDrawn="1"/>
        </p:nvSpPr>
        <p:spPr>
          <a:xfrm>
            <a:off x="6325845" y="6503844"/>
            <a:ext cx="3194724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PE" sz="800" b="1" i="0">
                <a:solidFill>
                  <a:srgbClr val="FFD200"/>
                </a:solidFill>
                <a:latin typeface="EYInterstate" panose="02000503020000020004" pitchFamily="2" charset="0"/>
              </a:rPr>
              <a:t>Gestión de precios en la banca latinoamericana: presente y futuro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72923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C02443D-0B46-324B-8CD2-159417287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0" r="17426" b="-2101"/>
          <a:stretch/>
        </p:blipFill>
        <p:spPr>
          <a:xfrm>
            <a:off x="8667059" y="0"/>
            <a:ext cx="3524941" cy="1804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684" y="294200"/>
            <a:ext cx="8254578" cy="590400"/>
          </a:xfrm>
        </p:spPr>
        <p:txBody>
          <a:bodyPr/>
          <a:lstStyle>
            <a:lvl1pPr>
              <a:defRPr sz="2399">
                <a:solidFill>
                  <a:srgbClr val="FFD2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38F9C3-7C32-704B-88D3-674544B32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41772" cy="68580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A487E60A-BD0F-C347-B651-D6DD0378FEA0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DDE4650-3123-8C48-A167-C1664DE47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6DD3475-255B-A94A-BAAD-6F3F63753A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41974AE-66BE-2D44-95F6-3C0E9B6C44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07B8B144-1D4E-5A4A-B50D-2FF7793020BA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6F2E28-B3AC-464D-8955-7F2A9A3DAC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26683" y="1188719"/>
            <a:ext cx="8254578" cy="4972421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6898CCA-A077-0C4B-AF2C-80AD24A7EE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</a:blip>
          <a:srcRect t="34298"/>
          <a:stretch/>
        </p:blipFill>
        <p:spPr>
          <a:xfrm>
            <a:off x="8642352" y="0"/>
            <a:ext cx="3498507" cy="11657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C09DB2F-6D00-AA40-A5CE-86E331A880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21387" b="22304"/>
          <a:stretch/>
        </p:blipFill>
        <p:spPr>
          <a:xfrm>
            <a:off x="8591209" y="-1"/>
            <a:ext cx="2233910" cy="116570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506F091-89DE-465E-B409-A43B4F503966}"/>
              </a:ext>
            </a:extLst>
          </p:cNvPr>
          <p:cNvSpPr txBox="1"/>
          <p:nvPr userDrawn="1"/>
        </p:nvSpPr>
        <p:spPr>
          <a:xfrm>
            <a:off x="4498637" y="6493834"/>
            <a:ext cx="3194724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PE" sz="800" b="1" i="0">
                <a:solidFill>
                  <a:srgbClr val="FFD200"/>
                </a:solidFill>
                <a:latin typeface="EYInterstate" panose="02000503020000020004" pitchFamily="2" charset="0"/>
              </a:rPr>
              <a:t>Gestión de precios en la banca latinoamericana: presente y futuro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3706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74DA629-E9DD-8C45-97C6-EA3A282E0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" y="0"/>
            <a:ext cx="12191534" cy="685800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F239B941-3014-914F-A3F6-2CB1C46D7CB2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74341AC-C966-7F48-8EB2-9F3BE6736E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8BB7753-88FE-6E43-BBB5-AB1962F08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0016CA3-CB52-FF47-BE74-57733964DA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58E8E825-1FA7-0043-B327-3BD022F893DB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B00011-0ED0-0D48-87B1-A0A348436E13}"/>
              </a:ext>
            </a:extLst>
          </p:cNvPr>
          <p:cNvSpPr txBox="1"/>
          <p:nvPr userDrawn="1"/>
        </p:nvSpPr>
        <p:spPr>
          <a:xfrm>
            <a:off x="10275332" y="528223"/>
            <a:ext cx="1308972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MX" sz="800" b="1" i="0">
                <a:solidFill>
                  <a:srgbClr val="FFD200"/>
                </a:solidFill>
                <a:latin typeface="EYInterstate" panose="02000503020000020004" pitchFamily="2" charset="0"/>
              </a:rPr>
              <a:t>Nombre de la Presentación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12C7D29-32F8-7B44-9BDF-63E07C6F7090}"/>
              </a:ext>
            </a:extLst>
          </p:cNvPr>
          <p:cNvSpPr/>
          <p:nvPr userDrawn="1"/>
        </p:nvSpPr>
        <p:spPr>
          <a:xfrm>
            <a:off x="2040803" y="-2"/>
            <a:ext cx="4551872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MX" sz="1199">
              <a:solidFill>
                <a:schemeClr val="tx1"/>
              </a:solidFill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88E117A-A5C6-7B4D-8364-AE2669E33114}"/>
              </a:ext>
            </a:extLst>
          </p:cNvPr>
          <p:cNvSpPr txBox="1">
            <a:spLocks/>
          </p:cNvSpPr>
          <p:nvPr userDrawn="1"/>
        </p:nvSpPr>
        <p:spPr>
          <a:xfrm>
            <a:off x="387277" y="769621"/>
            <a:ext cx="3300011" cy="531875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marR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sz="55000" b="1" kern="1200">
                <a:solidFill>
                  <a:schemeClr val="bg2">
                    <a:lumMod val="20000"/>
                    <a:lumOff val="80000"/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16000" marR="0" indent="-21600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charset="0"/>
              <a:buChar char="•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57200" marR="0" indent="-231775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231775" algn="l"/>
              </a:tabLst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90563" marR="0" indent="-230188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22338" marR="0" indent="-22860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771691" indent="-251972" algn="l" defTabSz="1007887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634" indent="-251972" algn="l" defTabSz="1007887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578" indent="-251972" algn="l" defTabSz="1007887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522" indent="-251972" algn="l" defTabSz="1007887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073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38181">
                <a:solidFill>
                  <a:srgbClr val="FFD200"/>
                </a:solidFill>
                <a:latin typeface="EYInterstate Light" panose="02000506000000020004" pitchFamily="2" charset="0"/>
              </a:rPr>
              <a:t>1</a:t>
            </a:r>
            <a:endParaRPr kumimoji="0" lang="en-GB" sz="38181" b="1" i="0" u="none" strike="noStrike" kern="1200" cap="none" spc="0" normalizeH="0" baseline="0" noProof="0">
              <a:ln>
                <a:noFill/>
              </a:ln>
              <a:solidFill>
                <a:srgbClr val="FFD200"/>
              </a:solidFill>
              <a:effectLst/>
              <a:uLnTx/>
              <a:uFillTx/>
              <a:latin typeface="EYInterstate Light" panose="02000506000000020004" pitchFamily="2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A5270A9-F995-4C4C-AD68-72019A16FC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5274" y="1809429"/>
            <a:ext cx="3435859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63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A4D5FC4-34C5-CF47-882C-AF8CF205A63C}"/>
              </a:ext>
            </a:extLst>
          </p:cNvPr>
          <p:cNvGrpSpPr/>
          <p:nvPr userDrawn="1"/>
        </p:nvGrpSpPr>
        <p:grpSpPr>
          <a:xfrm>
            <a:off x="11281250" y="6384703"/>
            <a:ext cx="303055" cy="311151"/>
            <a:chOff x="11287125" y="6356350"/>
            <a:chExt cx="303213" cy="3111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07AD257-4C71-F542-963E-115638BA4F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7125" y="6356350"/>
              <a:ext cx="303213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7F23E3E-2CC5-FE46-98ED-DA0649DEF4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8713" y="6513513"/>
              <a:ext cx="123825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8D87856-5D50-D445-8121-738720EAC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91900" y="6513513"/>
              <a:ext cx="152400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9" name="Rectángulo 8">
            <a:extLst>
              <a:ext uri="{FF2B5EF4-FFF2-40B4-BE49-F238E27FC236}">
                <a16:creationId xmlns:a16="http://schemas.microsoft.com/office/drawing/2014/main" id="{463D65AB-1BD3-DE41-84DB-5120880415CA}"/>
              </a:ext>
            </a:extLst>
          </p:cNvPr>
          <p:cNvSpPr/>
          <p:nvPr userDrawn="1"/>
        </p:nvSpPr>
        <p:spPr>
          <a:xfrm>
            <a:off x="577867" y="6419966"/>
            <a:ext cx="322356" cy="21544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marL="0" algn="l" defTabSz="913943" rtl="0" eaLnBrk="1" latinLnBrk="0" hangingPunct="1"/>
            <a:fld id="{1E4EA986-D070-2F4B-BA7C-A9A0EDABA39C}" type="slidenum">
              <a:rPr lang="en-US" sz="8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pPr marL="0" algn="l" defTabSz="913943" rtl="0" eaLnBrk="1" latinLnBrk="0" hangingPunct="1"/>
              <a:t>‹#›</a:t>
            </a:fld>
            <a:endParaRPr lang="es-MX" sz="8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E5F3B0-52B4-D246-8A97-63C198772DED}"/>
              </a:ext>
            </a:extLst>
          </p:cNvPr>
          <p:cNvSpPr txBox="1"/>
          <p:nvPr userDrawn="1"/>
        </p:nvSpPr>
        <p:spPr>
          <a:xfrm>
            <a:off x="5441514" y="6493834"/>
            <a:ext cx="1308972" cy="141577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 marL="0" indent="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</a:pPr>
            <a:r>
              <a:rPr lang="es-MX" sz="800" b="1" i="0">
                <a:solidFill>
                  <a:srgbClr val="FFD200"/>
                </a:solidFill>
                <a:latin typeface="EYInterstate" panose="02000503020000020004" pitchFamily="2" charset="0"/>
              </a:rPr>
              <a:t>Nombre de la Presentación</a:t>
            </a:r>
            <a:endParaRPr lang="es-MX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525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997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43706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4E7-B34A-4175-888B-AC6A3BAC03AD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4428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/>
          <a:lstStyle/>
          <a:p>
            <a:fld id="{FC275CFB-B6F8-49CA-8C5F-19F2FDD162FF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pic>
        <p:nvPicPr>
          <p:cNvPr id="6" name="Picture 2" descr="l cliente en la Transformación Digital - Blog de TobeOnline">
            <a:extLst>
              <a:ext uri="{FF2B5EF4-FFF2-40B4-BE49-F238E27FC236}">
                <a16:creationId xmlns:a16="http://schemas.microsoft.com/office/drawing/2014/main" id="{B6D3D083-FBB0-42D8-ABED-A54DC1739E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5282"/>
            <a:ext cx="12192000" cy="698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A4306A-9629-479F-B0E6-93BAD1CA0ED0}"/>
              </a:ext>
            </a:extLst>
          </p:cNvPr>
          <p:cNvSpPr/>
          <p:nvPr userDrawn="1"/>
        </p:nvSpPr>
        <p:spPr>
          <a:xfrm>
            <a:off x="0" y="-96507"/>
            <a:ext cx="12224652" cy="6983282"/>
          </a:xfrm>
          <a:prstGeom prst="rect">
            <a:avLst/>
          </a:prstGeom>
          <a:solidFill>
            <a:srgbClr val="2E2E38">
              <a:alpha val="9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88820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B0007-DA02-48C7-9137-9386DFC24A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tx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037933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2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2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4166934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4" b="50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11" y="869577"/>
            <a:ext cx="4845500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2669064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EFDA-6AA1-4268-8B3A-FA5AD2AF06E7}" type="datetime1">
              <a:rPr lang="es-PE" smtClean="0"/>
              <a:t>1/10/2023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err="1"/>
              <a:t>Página</a:t>
            </a:r>
            <a:r>
              <a:rPr lang="en-GB"/>
              <a:t>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2302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BE3B5-73FF-483C-9EF4-D29DE5DA682D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err="1"/>
              <a:t>Página</a:t>
            </a:r>
            <a:r>
              <a:rPr lang="en-GB"/>
              <a:t>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0061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A286-FC7C-4768-AFFF-1618056D68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A6DAC39-9882-482A-83D0-BFEBE39C0B6E}" type="datetime1">
              <a:rPr lang="es-PE" smtClean="0"/>
              <a:t>1/10/2023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err="1"/>
              <a:t>Página</a:t>
            </a:r>
            <a:r>
              <a:rPr lang="en-GB"/>
              <a:t>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74240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383219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1" y="1137922"/>
            <a:ext cx="2767159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DD53-DA5D-4F66-8EAA-913A40461E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24CF7D1-9A27-441C-A412-2BC2EEB2FEB0}" type="datetime1">
              <a:rPr lang="es-PE" smtClean="0"/>
              <a:t>1/10/2023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err="1"/>
              <a:t>Página</a:t>
            </a:r>
            <a:r>
              <a:rPr lang="en-GB"/>
              <a:t>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13658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BCF5-6A4A-4851-A406-8B01899CCF7C}" type="datetime1">
              <a:rPr lang="es-PE" smtClean="0"/>
              <a:t>1/10/2023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err="1"/>
              <a:t>Página</a:t>
            </a:r>
            <a:r>
              <a:rPr lang="en-GB"/>
              <a:t>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8113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DEAC22-8903-4975-8AF5-709A9217413A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err="1"/>
              <a:t>Página</a:t>
            </a:r>
            <a:r>
              <a:rPr lang="en-GB"/>
              <a:t>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52021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3" y="2578743"/>
            <a:ext cx="4535597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3" y="3840384"/>
            <a:ext cx="4535597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F90E209-C56C-4A69-AEBD-3294CA745AA6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err="1"/>
              <a:t>Página</a:t>
            </a:r>
            <a:r>
              <a:rPr lang="en-GB"/>
              <a:t>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51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3264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1"/>
            <a:ext cx="4954924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EB0583C-0EE7-4293-B67F-48D96E1C69D6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err="1"/>
              <a:t>Página</a:t>
            </a:r>
            <a:r>
              <a:rPr lang="en-GB"/>
              <a:t>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67812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A8E9-3EA2-4A76-8698-32865204A79D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err="1"/>
              <a:t>Página</a:t>
            </a:r>
            <a:r>
              <a:rPr lang="en-GB"/>
              <a:t>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0512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88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8951939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3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3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820057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EB49-9ADD-490C-B904-979B3953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DD7F-1420-40DB-BF63-465B7438C859}" type="datetime1">
              <a:rPr lang="es-PE" smtClean="0"/>
              <a:t>1/10/2023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err="1"/>
              <a:t>Página</a:t>
            </a:r>
            <a:r>
              <a:rPr lang="en-GB"/>
              <a:t>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94167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F3FF-E3B5-44E8-B63B-3231B768D082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00580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B9B26-E95B-4DC1-A613-4C0C0933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B6B5-0ADD-4B9A-9647-9A1B42A470B4}" type="datetime1">
              <a:rPr lang="es-PE" smtClean="0"/>
              <a:t>1/10/2023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763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CCF0-19BC-4024-9BCA-E14DB77EAF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25671-D933-4356-9F0D-0BB69F4D90C9}" type="datetime1">
              <a:rPr lang="es-PE" smtClean="0"/>
              <a:t>1/10/2023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2560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DF149-816A-4257-A64D-E23E91A5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9DE52-A94A-47D6-AC54-C21224F589D6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5605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9B669-D18F-448E-A005-0A35367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9DA6-EEB7-4C8A-8341-7BA68FB1D142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674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/>
          <a:lstStyle/>
          <a:p>
            <a:fld id="{D9201FD0-EA5E-49DF-BA7B-828830326642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pic>
        <p:nvPicPr>
          <p:cNvPr id="6" name="Picture 2" descr="l cliente en la Transformación Digital - Blog de TobeOnline">
            <a:extLst>
              <a:ext uri="{FF2B5EF4-FFF2-40B4-BE49-F238E27FC236}">
                <a16:creationId xmlns:a16="http://schemas.microsoft.com/office/drawing/2014/main" id="{B6D3D083-FBB0-42D8-ABED-A54DC1739E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5282"/>
            <a:ext cx="12192000" cy="698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A4306A-9629-479F-B0E6-93BAD1CA0ED0}"/>
              </a:ext>
            </a:extLst>
          </p:cNvPr>
          <p:cNvSpPr/>
          <p:nvPr userDrawn="1"/>
        </p:nvSpPr>
        <p:spPr>
          <a:xfrm>
            <a:off x="0" y="-96507"/>
            <a:ext cx="12224652" cy="6983282"/>
          </a:xfrm>
          <a:prstGeom prst="rect">
            <a:avLst/>
          </a:prstGeom>
          <a:solidFill>
            <a:srgbClr val="2E2E38">
              <a:alpha val="9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84980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882-5FC5-4C48-9562-890886DD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CAE1-79A2-4707-8FE3-71183BFEF119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402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FA2F8-E941-497A-AE1F-C7930694F1C5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861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815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0971E89-281F-46D7-AF95-9F19E995E53B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79167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216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2904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" y="0"/>
            <a:ext cx="1218565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1006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2222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3">
            <a:extLst>
              <a:ext uri="{FF2B5EF4-FFF2-40B4-BE49-F238E27FC236}">
                <a16:creationId xmlns:a16="http://schemas.microsoft.com/office/drawing/2014/main" id="{1EA46201-DEEF-46FA-8D33-0434AEA9C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767409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 Regular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0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4" y="5605201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490" y="6019189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490" y="6216807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743" y="5914642"/>
            <a:ext cx="5757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460567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with beam (legacy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534BC2-B923-4BE3-8325-A78BD0B49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72" y="0"/>
            <a:ext cx="12195172" cy="6858000"/>
          </a:xfrm>
          <a:prstGeom prst="rect">
            <a:avLst/>
          </a:prstGeom>
        </p:spPr>
      </p:pic>
      <p:sp>
        <p:nvSpPr>
          <p:cNvPr id="7" name="Flowchart: Manual Input 12">
            <a:extLst>
              <a:ext uri="{FF2B5EF4-FFF2-40B4-BE49-F238E27FC236}">
                <a16:creationId xmlns:a16="http://schemas.microsoft.com/office/drawing/2014/main" id="{4511949D-CD38-4C88-9A65-88372FE5B8B1}"/>
              </a:ext>
            </a:extLst>
          </p:cNvPr>
          <p:cNvSpPr/>
          <p:nvPr userDrawn="1"/>
        </p:nvSpPr>
        <p:spPr>
          <a:xfrm>
            <a:off x="-3172" y="-9130"/>
            <a:ext cx="12195172" cy="6867130"/>
          </a:xfrm>
          <a:prstGeom prst="rect">
            <a:avLst/>
          </a:prstGeom>
          <a:solidFill>
            <a:srgbClr val="2D303B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PE" sz="1197">
              <a:solidFill>
                <a:schemeClr val="tx1"/>
              </a:solidFill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12152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112" y="876059"/>
            <a:ext cx="4852768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953690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2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2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4259816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1"/>
            <a:ext cx="4954924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7091BDA-4D42-4162-BF27-1D9FED6CF010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42242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4DB2-EBBB-46D1-B948-A16E75D3BF05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2085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30A9BD1-D4D0-4759-B72A-695CD1580C09}" type="datetime1">
              <a:rPr lang="es-PE" smtClean="0"/>
              <a:t>1/10/2023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30300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383219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1" y="1137922"/>
            <a:ext cx="2767159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4B70BC8-7D0B-4020-ACA8-E75E58B48CCE}" type="datetime1">
              <a:rPr lang="es-PE" smtClean="0"/>
              <a:t>1/10/2023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6979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3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3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3338283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88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4625853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2619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F411-5E68-4CAD-951C-4806A0E44B4E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6104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EE9A-2592-4BCB-AD3D-7B1EEFB2FD3D}" type="datetime1">
              <a:rPr lang="es-PE" smtClean="0"/>
              <a:t>1/10/2023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1846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F9899D4-BEED-45B6-A175-2A69F7058ADC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650408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0F0C-FE21-431C-9A3C-AC535F1CB7AB}" type="datetime1">
              <a:rPr lang="es-PE" smtClean="0"/>
              <a:t>1/10/2023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167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3721-1A70-44E5-A2D7-3144C98B1874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3795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BF1-EDCF-4004-BC2D-CA4B97330856}" type="datetime1">
              <a:rPr lang="es-PE" smtClean="0"/>
              <a:t>1/10/2023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33389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7F25BB-FC85-457B-809B-FC2AE6B516E8}" type="datetime1">
              <a:rPr lang="es-PE" smtClean="0"/>
              <a:t>1/10/2023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73303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3" y="2578743"/>
            <a:ext cx="4535597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3" y="3840384"/>
            <a:ext cx="4535597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B893AFD-73C1-4AFA-AF61-9143D95F358D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422942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D3D5A36-B2EE-4E52-B1AC-5C19915FE4EC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5368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CA14-27D7-47D9-92ED-C00AC0C00902}" type="datetime1">
              <a:rPr lang="es-PE" smtClean="0"/>
              <a:t>1/10/2023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2001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56098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D24E-EF41-DE78-F53C-8409C1674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FADB3-4D85-E0FD-9BFB-A282C7EA7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D95BD-4215-46E2-999E-A5B1D6369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A975-AA93-42E5-BDB9-33F6B4C6BA99}" type="datetime1">
              <a:rPr lang="es-PE" smtClean="0"/>
              <a:t>1/10/2023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57EE5-B75D-1054-0D6A-27B93451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405C0-8F23-D09C-BCDF-9B95A074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E0B-151C-4EFB-8A04-2CA0D38860AC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1807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2.bin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9.xml"/><Relationship Id="rId7" Type="http://schemas.openxmlformats.org/officeDocument/2006/relationships/tags" Target="../tags/tag5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ags" Target="../tags/tag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1" y="6356350"/>
            <a:ext cx="303055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fld id="{D04752A6-345E-481E-B2A0-A6A258F9D305}" type="datetime1">
              <a:rPr lang="es-PE" smtClean="0"/>
              <a:t>1/10/2023</a:t>
            </a:fld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dirty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1" y="6471244"/>
            <a:ext cx="66272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0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lvl1pPr algn="l" defTabSz="913486" rtl="0" eaLnBrk="1" latinLnBrk="0" hangingPunct="1">
        <a:lnSpc>
          <a:spcPct val="85000"/>
        </a:lnSpc>
        <a:spcBef>
          <a:spcPct val="0"/>
        </a:spcBef>
        <a:buNone/>
        <a:defRPr sz="2398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260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519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877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03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1297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2086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829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572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315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9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2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5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1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9C649-AE18-B72B-AE76-71C1922A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30F2F-265B-0C43-C32E-A30E65CDD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9445-6910-DE46-FEF8-5DA4409CA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BD74D-5568-4354-AE2B-B3B98C81474D}" type="datetime1">
              <a:rPr lang="es-PE" smtClean="0"/>
              <a:t>1/10/2023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81863-B271-B3B0-39E8-39521A7E0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3032B-2CA8-F6EB-B8EF-A8A1534F5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E4C1FCF-F544-6C32-E2A3-7DD9B4C3F82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1" y="6356350"/>
            <a:ext cx="303055" cy="311150"/>
            <a:chOff x="7110" y="4004"/>
            <a:chExt cx="191" cy="19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368934E-E196-DA33-F490-66285C19C6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252E623-DCC7-69CE-49D8-6E83B8BE9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46C29EA-DCB1-CC93-6C1C-A71D8B8DD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5EE0A-1794-2F0A-570D-1B3DA47271E2}"/>
              </a:ext>
            </a:extLst>
          </p:cNvPr>
          <p:cNvSpPr/>
          <p:nvPr userDrawn="1"/>
        </p:nvSpPr>
        <p:spPr>
          <a:xfrm>
            <a:off x="47295" y="6556057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Page </a:t>
            </a:r>
            <a:fld id="{F1BC30E3-FFE5-4B91-AA19-87A149EBB9E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s-PE" sz="1799"/>
          </a:p>
        </p:txBody>
      </p:sp>
    </p:spTree>
    <p:extLst>
      <p:ext uri="{BB962C8B-B14F-4D97-AF65-F5344CB8AC3E}">
        <p14:creationId xmlns:p14="http://schemas.microsoft.com/office/powerpoint/2010/main" val="278529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1" y="6356350"/>
            <a:ext cx="303055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5D03A2D-A96C-4478-8242-56A24FCE266D}"/>
              </a:ext>
            </a:extLst>
          </p:cNvPr>
          <p:cNvSpPr/>
          <p:nvPr userDrawn="1"/>
        </p:nvSpPr>
        <p:spPr>
          <a:xfrm>
            <a:off x="47295" y="6556057"/>
            <a:ext cx="587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Page </a:t>
            </a:r>
            <a:fld id="{F1BC30E3-FFE5-4B91-AA19-87A149EBB9E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s-PE" sz="1799"/>
          </a:p>
        </p:txBody>
      </p:sp>
    </p:spTree>
    <p:extLst>
      <p:ext uri="{BB962C8B-B14F-4D97-AF65-F5344CB8AC3E}">
        <p14:creationId xmlns:p14="http://schemas.microsoft.com/office/powerpoint/2010/main" val="309425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3667" r:id="rId2"/>
    <p:sldLayoutId id="2147483668" r:id="rId3"/>
  </p:sldLayoutIdLst>
  <p:hf sldNum="0" hdr="0" ftr="0" dt="0"/>
  <p:txStyles>
    <p:titleStyle>
      <a:lvl1pPr algn="l" defTabSz="913486" rtl="0" eaLnBrk="1" latinLnBrk="0" hangingPunct="1">
        <a:lnSpc>
          <a:spcPct val="85000"/>
        </a:lnSpc>
        <a:spcBef>
          <a:spcPct val="0"/>
        </a:spcBef>
        <a:buNone/>
        <a:defRPr sz="2398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260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519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877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03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1297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2086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829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572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315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9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2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5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1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B3FCF21-8DD8-4846-B532-796584C844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863213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B3FCF21-8DD8-4846-B532-796584C844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420101B-51FD-43ED-820D-8106DB8D391D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399" b="0" i="0" baseline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742400" y="6378037"/>
            <a:ext cx="333361" cy="342265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83696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3" r:id="rId2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B3FCF21-8DD8-4846-B532-796584C844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9863213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15" imgH="416" progId="TCLayout.ActiveDocument.1">
                  <p:embed/>
                </p:oleObj>
              </mc:Choice>
              <mc:Fallback>
                <p:oleObj name="think-cell Slide" r:id="rId8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B3FCF21-8DD8-4846-B532-796584C844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420101B-51FD-43ED-820D-8106DB8D391D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399" b="0" i="0" baseline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582399" y="294200"/>
            <a:ext cx="303055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39896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4015" r:id="rId2"/>
    <p:sldLayoutId id="2147484078" r:id="rId3"/>
    <p:sldLayoutId id="2147484079" r:id="rId4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63531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1" y="6356350"/>
            <a:ext cx="303055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fld id="{52B7721C-67F2-44C9-BAD1-B764D0EA7AAC}" type="datetime1">
              <a:rPr lang="es-PE" smtClean="0"/>
              <a:t>1/10/2023</a:t>
            </a:fld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dirty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1" y="6471244"/>
            <a:ext cx="66272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06CFBC-039E-4B35-A30A-4274F4674CB2}"/>
              </a:ext>
            </a:extLst>
          </p:cNvPr>
          <p:cNvCxnSpPr>
            <a:cxnSpLocks/>
          </p:cNvCxnSpPr>
          <p:nvPr userDrawn="1"/>
        </p:nvCxnSpPr>
        <p:spPr>
          <a:xfrm>
            <a:off x="397341" y="894256"/>
            <a:ext cx="11364728" cy="0"/>
          </a:xfrm>
          <a:prstGeom prst="line">
            <a:avLst/>
          </a:prstGeom>
          <a:ln w="285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96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1" r:id="rId2"/>
  </p:sldLayoutIdLst>
  <p:hf sldNum="0" hdr="0" ftr="0" dt="0"/>
  <p:txStyles>
    <p:titleStyle>
      <a:lvl1pPr algn="l" defTabSz="913486" rtl="0" eaLnBrk="1" latinLnBrk="0" hangingPunct="1">
        <a:lnSpc>
          <a:spcPct val="85000"/>
        </a:lnSpc>
        <a:spcBef>
          <a:spcPct val="0"/>
        </a:spcBef>
        <a:buNone/>
        <a:defRPr sz="2398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260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519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877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03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1297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2086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829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572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315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9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2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5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1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799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64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04" r:id="rId12"/>
    <p:sldLayoutId id="2147484105" r:id="rId13"/>
    <p:sldLayoutId id="2147484106" r:id="rId14"/>
    <p:sldLayoutId id="2147484107" r:id="rId15"/>
    <p:sldLayoutId id="2147484108" r:id="rId16"/>
    <p:sldLayoutId id="2147484109" r:id="rId17"/>
    <p:sldLayoutId id="2147484110" r:id="rId18"/>
    <p:sldLayoutId id="2147484111" r:id="rId19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799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20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8" r:id="rId14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fld id="{790FAD04-A3E9-4AAC-AE9F-56FBD0D20142}" type="datetime1">
              <a:rPr lang="es-PE" smtClean="0"/>
              <a:t>1/10/2023</a:t>
            </a:fld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dirty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 Regular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 err="1"/>
              <a:t>Página</a:t>
            </a:r>
            <a:r>
              <a:rPr lang="en-GB"/>
              <a:t>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062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  <p:sldLayoutId id="2147484145" r:id="rId13"/>
    <p:sldLayoutId id="2147484146" r:id="rId14"/>
    <p:sldLayoutId id="2147484147" r:id="rId15"/>
    <p:sldLayoutId id="2147484148" r:id="rId16"/>
    <p:sldLayoutId id="2147484149" r:id="rId17"/>
    <p:sldLayoutId id="2147484150" r:id="rId18"/>
    <p:sldLayoutId id="2147484151" r:id="rId19"/>
    <p:sldLayoutId id="2147484152" r:id="rId20"/>
    <p:sldLayoutId id="2147484153" r:id="rId21"/>
    <p:sldLayoutId id="2147484154" r:id="rId22"/>
    <p:sldLayoutId id="2147484155" r:id="rId23"/>
    <p:sldLayoutId id="2147484156" r:id="rId24"/>
    <p:sldLayoutId id="2147484157" r:id="rId25"/>
    <p:sldLayoutId id="2147484158" r:id="rId26"/>
    <p:sldLayoutId id="2147484159" r:id="rId27"/>
    <p:sldLayoutId id="2147484160" r:id="rId28"/>
    <p:sldLayoutId id="2147484161" r:id="rId29"/>
    <p:sldLayoutId id="2147484162" r:id="rId30"/>
    <p:sldLayoutId id="2147484163" r:id="rId31"/>
    <p:sldLayoutId id="2147484164" r:id="rId32"/>
    <p:sldLayoutId id="2147484165" r:id="rId33"/>
    <p:sldLayoutId id="2147484166" r:id="rId34"/>
    <p:sldLayoutId id="2147484167" r:id="rId35"/>
    <p:sldLayoutId id="2147484168" r:id="rId36"/>
    <p:sldLayoutId id="2147484169" r:id="rId37"/>
    <p:sldLayoutId id="2147484170" r:id="rId38"/>
    <p:sldLayoutId id="2147484171" r:id="rId39"/>
    <p:sldLayoutId id="2147484172" r:id="rId40"/>
    <p:sldLayoutId id="2147484173" r:id="rId41"/>
    <p:sldLayoutId id="2147484174" r:id="rId42"/>
    <p:sldLayoutId id="2147484175" r:id="rId43"/>
    <p:sldLayoutId id="2147484176" r:id="rId44"/>
    <p:sldLayoutId id="2147484177" r:id="rId45"/>
    <p:sldLayoutId id="2147484178" r:id="rId46"/>
    <p:sldLayoutId id="2147484179" r:id="rId47"/>
    <p:sldLayoutId id="2147484180" r:id="rId48"/>
    <p:sldLayoutId id="2147484181" r:id="rId49"/>
  </p:sldLayoutIdLst>
  <p:hf sldNum="0" hdr="0" ft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t a table with a light bulb above them&#10;&#10;Description automatically generated">
            <a:extLst>
              <a:ext uri="{FF2B5EF4-FFF2-40B4-BE49-F238E27FC236}">
                <a16:creationId xmlns:a16="http://schemas.microsoft.com/office/drawing/2014/main" id="{45BFF5C7-C5D7-39D9-6EFA-FBB15A6E0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60" y="1717786"/>
            <a:ext cx="7093248" cy="47750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523236E-037F-B383-D3EA-3EADDBF260C1}"/>
              </a:ext>
            </a:extLst>
          </p:cNvPr>
          <p:cNvGrpSpPr/>
          <p:nvPr/>
        </p:nvGrpSpPr>
        <p:grpSpPr>
          <a:xfrm>
            <a:off x="6664496" y="518474"/>
            <a:ext cx="4873912" cy="3451739"/>
            <a:chOff x="3570475" y="1263611"/>
            <a:chExt cx="4860984" cy="3745711"/>
          </a:xfrm>
          <a:solidFill>
            <a:srgbClr val="FD6500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1A22046-98A9-7DD6-449F-BDB8351ABB1F}"/>
                </a:ext>
              </a:extLst>
            </p:cNvPr>
            <p:cNvSpPr/>
            <p:nvPr/>
          </p:nvSpPr>
          <p:spPr>
            <a:xfrm>
              <a:off x="3570475" y="1263611"/>
              <a:ext cx="4860984" cy="3650294"/>
            </a:xfrm>
            <a:custGeom>
              <a:avLst/>
              <a:gdLst>
                <a:gd name="connsiteX0" fmla="*/ 0 w 5343277"/>
                <a:gd name="connsiteY0" fmla="*/ 3196424 h 3872285"/>
                <a:gd name="connsiteX1" fmla="*/ 0 w 5343277"/>
                <a:gd name="connsiteY1" fmla="*/ 803081 h 3872285"/>
                <a:gd name="connsiteX2" fmla="*/ 5343277 w 5343277"/>
                <a:gd name="connsiteY2" fmla="*/ 0 h 3872285"/>
                <a:gd name="connsiteX3" fmla="*/ 5343277 w 5343277"/>
                <a:gd name="connsiteY3" fmla="*/ 3872285 h 3872285"/>
                <a:gd name="connsiteX4" fmla="*/ 1057524 w 5343277"/>
                <a:gd name="connsiteY4" fmla="*/ 3872285 h 3872285"/>
                <a:gd name="connsiteX0" fmla="*/ 0 w 5343277"/>
                <a:gd name="connsiteY0" fmla="*/ 3643472 h 3872285"/>
                <a:gd name="connsiteX1" fmla="*/ 0 w 5343277"/>
                <a:gd name="connsiteY1" fmla="*/ 803081 h 3872285"/>
                <a:gd name="connsiteX2" fmla="*/ 5343277 w 5343277"/>
                <a:gd name="connsiteY2" fmla="*/ 0 h 3872285"/>
                <a:gd name="connsiteX3" fmla="*/ 5343277 w 5343277"/>
                <a:gd name="connsiteY3" fmla="*/ 3872285 h 3872285"/>
                <a:gd name="connsiteX4" fmla="*/ 1057524 w 5343277"/>
                <a:gd name="connsiteY4" fmla="*/ 3872285 h 3872285"/>
                <a:gd name="connsiteX0" fmla="*/ 0 w 5352018"/>
                <a:gd name="connsiteY0" fmla="*/ 3550690 h 3872285"/>
                <a:gd name="connsiteX1" fmla="*/ 8741 w 5352018"/>
                <a:gd name="connsiteY1" fmla="*/ 803081 h 3872285"/>
                <a:gd name="connsiteX2" fmla="*/ 5352018 w 5352018"/>
                <a:gd name="connsiteY2" fmla="*/ 0 h 3872285"/>
                <a:gd name="connsiteX3" fmla="*/ 5352018 w 5352018"/>
                <a:gd name="connsiteY3" fmla="*/ 3872285 h 3872285"/>
                <a:gd name="connsiteX4" fmla="*/ 1066265 w 5352018"/>
                <a:gd name="connsiteY4" fmla="*/ 3872285 h 3872285"/>
                <a:gd name="connsiteX0" fmla="*/ 0 w 5352018"/>
                <a:gd name="connsiteY0" fmla="*/ 3491647 h 3872285"/>
                <a:gd name="connsiteX1" fmla="*/ 8741 w 5352018"/>
                <a:gd name="connsiteY1" fmla="*/ 803081 h 3872285"/>
                <a:gd name="connsiteX2" fmla="*/ 5352018 w 5352018"/>
                <a:gd name="connsiteY2" fmla="*/ 0 h 3872285"/>
                <a:gd name="connsiteX3" fmla="*/ 5352018 w 5352018"/>
                <a:gd name="connsiteY3" fmla="*/ 3872285 h 3872285"/>
                <a:gd name="connsiteX4" fmla="*/ 1066265 w 5352018"/>
                <a:gd name="connsiteY4" fmla="*/ 3872285 h 3872285"/>
                <a:gd name="connsiteX0" fmla="*/ 0 w 5352018"/>
                <a:gd name="connsiteY0" fmla="*/ 3491647 h 3872285"/>
                <a:gd name="connsiteX1" fmla="*/ 8741 w 5352018"/>
                <a:gd name="connsiteY1" fmla="*/ 803081 h 3872285"/>
                <a:gd name="connsiteX2" fmla="*/ 5352018 w 5352018"/>
                <a:gd name="connsiteY2" fmla="*/ 0 h 3872285"/>
                <a:gd name="connsiteX3" fmla="*/ 5352018 w 5352018"/>
                <a:gd name="connsiteY3" fmla="*/ 3872285 h 3872285"/>
                <a:gd name="connsiteX4" fmla="*/ 1197388 w 5352018"/>
                <a:gd name="connsiteY4" fmla="*/ 3872285 h 3872285"/>
                <a:gd name="connsiteX0" fmla="*/ 0 w 5352018"/>
                <a:gd name="connsiteY0" fmla="*/ 3567561 h 3872285"/>
                <a:gd name="connsiteX1" fmla="*/ 8741 w 5352018"/>
                <a:gd name="connsiteY1" fmla="*/ 803081 h 3872285"/>
                <a:gd name="connsiteX2" fmla="*/ 5352018 w 5352018"/>
                <a:gd name="connsiteY2" fmla="*/ 0 h 3872285"/>
                <a:gd name="connsiteX3" fmla="*/ 5352018 w 5352018"/>
                <a:gd name="connsiteY3" fmla="*/ 3872285 h 3872285"/>
                <a:gd name="connsiteX4" fmla="*/ 1197388 w 5352018"/>
                <a:gd name="connsiteY4" fmla="*/ 3872285 h 3872285"/>
                <a:gd name="connsiteX0" fmla="*/ 842 w 5344119"/>
                <a:gd name="connsiteY0" fmla="*/ 3491647 h 3872285"/>
                <a:gd name="connsiteX1" fmla="*/ 842 w 5344119"/>
                <a:gd name="connsiteY1" fmla="*/ 803081 h 3872285"/>
                <a:gd name="connsiteX2" fmla="*/ 5344119 w 5344119"/>
                <a:gd name="connsiteY2" fmla="*/ 0 h 3872285"/>
                <a:gd name="connsiteX3" fmla="*/ 5344119 w 5344119"/>
                <a:gd name="connsiteY3" fmla="*/ 3872285 h 3872285"/>
                <a:gd name="connsiteX4" fmla="*/ 1189489 w 5344119"/>
                <a:gd name="connsiteY4" fmla="*/ 3872285 h 387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4119" h="3872285">
                  <a:moveTo>
                    <a:pt x="842" y="3491647"/>
                  </a:moveTo>
                  <a:cubicBezTo>
                    <a:pt x="3756" y="2575777"/>
                    <a:pt x="-2072" y="1718951"/>
                    <a:pt x="842" y="803081"/>
                  </a:cubicBezTo>
                  <a:lnTo>
                    <a:pt x="5344119" y="0"/>
                  </a:lnTo>
                  <a:lnTo>
                    <a:pt x="5344119" y="3872285"/>
                  </a:lnTo>
                  <a:lnTo>
                    <a:pt x="1189489" y="3872285"/>
                  </a:lnTo>
                </a:path>
              </a:pathLst>
            </a:custGeom>
            <a:grpFill/>
            <a:ln w="200025" cap="flat" cmpd="sng" algn="ctr">
              <a:solidFill>
                <a:srgbClr val="0A006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799" b="0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85CA2B-B1D9-AEA1-913A-443A6A8FF535}"/>
                </a:ext>
              </a:extLst>
            </p:cNvPr>
            <p:cNvSpPr/>
            <p:nvPr/>
          </p:nvSpPr>
          <p:spPr>
            <a:xfrm>
              <a:off x="4317558" y="4818490"/>
              <a:ext cx="190832" cy="190832"/>
            </a:xfrm>
            <a:prstGeom prst="rect">
              <a:avLst/>
            </a:prstGeom>
            <a:grpFill/>
            <a:ln w="9525" cap="flat" cmpd="sng" algn="ctr">
              <a:solidFill>
                <a:srgbClr val="0A0060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1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B3A70D-5B29-40CD-B9F8-2FAC2BAE01CC}"/>
                </a:ext>
              </a:extLst>
            </p:cNvPr>
            <p:cNvSpPr/>
            <p:nvPr/>
          </p:nvSpPr>
          <p:spPr>
            <a:xfrm>
              <a:off x="3570475" y="4818490"/>
              <a:ext cx="190832" cy="190832"/>
            </a:xfrm>
            <a:prstGeom prst="rect">
              <a:avLst/>
            </a:prstGeom>
            <a:grpFill/>
            <a:ln w="9525" cap="flat" cmpd="sng" algn="ctr">
              <a:solidFill>
                <a:srgbClr val="0A0060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1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B8AA0D-3122-9A80-B6A8-51DF8C513904}"/>
                </a:ext>
              </a:extLst>
            </p:cNvPr>
            <p:cNvSpPr/>
            <p:nvPr/>
          </p:nvSpPr>
          <p:spPr>
            <a:xfrm>
              <a:off x="3944016" y="4818490"/>
              <a:ext cx="190832" cy="190832"/>
            </a:xfrm>
            <a:prstGeom prst="rect">
              <a:avLst/>
            </a:prstGeom>
            <a:grpFill/>
            <a:ln w="9525" cap="flat" cmpd="sng" algn="ctr">
              <a:solidFill>
                <a:srgbClr val="0A0060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1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C37BAF-5BE5-B984-3B20-4750174953DA}"/>
              </a:ext>
            </a:extLst>
          </p:cNvPr>
          <p:cNvSpPr txBox="1"/>
          <p:nvPr/>
        </p:nvSpPr>
        <p:spPr>
          <a:xfrm>
            <a:off x="6915363" y="1345475"/>
            <a:ext cx="43567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US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de la rotación del personal en el BCP</a:t>
            </a:r>
            <a:endParaRPr kumimoji="0" lang="es-PE" sz="3600" b="1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itchFamily="34" charset="0"/>
              <a:sym typeface="Calibri" panose="020F0502020204030204" pitchFamily="34" charset="0"/>
            </a:endParaRPr>
          </a:p>
        </p:txBody>
      </p:sp>
      <p:pic>
        <p:nvPicPr>
          <p:cNvPr id="30" name="Picture 29" descr="Blue letters on a white background&#10;&#10;Description automatically generated">
            <a:extLst>
              <a:ext uri="{FF2B5EF4-FFF2-40B4-BE49-F238E27FC236}">
                <a16:creationId xmlns:a16="http://schemas.microsoft.com/office/drawing/2014/main" id="{8CFE1552-2C4E-F31B-2279-F1ADFD2F5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63" y="5925648"/>
            <a:ext cx="1566724" cy="870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7578EF-523B-F48F-3A75-A0EC23DA4442}"/>
              </a:ext>
            </a:extLst>
          </p:cNvPr>
          <p:cNvSpPr txBox="1"/>
          <p:nvPr/>
        </p:nvSpPr>
        <p:spPr>
          <a:xfrm>
            <a:off x="10011449" y="4105305"/>
            <a:ext cx="3053918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s-PE" sz="1200" dirty="0">
                <a:solidFill>
                  <a:schemeClr val="accent3">
                    <a:lumMod val="75000"/>
                  </a:schemeClr>
                </a:solidFill>
              </a:rPr>
              <a:t>Ingrid Cabezas Romero</a:t>
            </a:r>
          </a:p>
        </p:txBody>
      </p:sp>
    </p:spTree>
    <p:extLst>
      <p:ext uri="{BB962C8B-B14F-4D97-AF65-F5344CB8AC3E}">
        <p14:creationId xmlns:p14="http://schemas.microsoft.com/office/powerpoint/2010/main" val="15842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A3E18D1-E131-D47E-E6B2-8E5263F68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239" y="-226244"/>
            <a:ext cx="12518797" cy="723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9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F059-38D3-0E74-8945-A429ABECD6FA}"/>
              </a:ext>
            </a:extLst>
          </p:cNvPr>
          <p:cNvSpPr/>
          <p:nvPr/>
        </p:nvSpPr>
        <p:spPr>
          <a:xfrm>
            <a:off x="548410" y="1568292"/>
            <a:ext cx="10913982" cy="3705044"/>
          </a:xfrm>
          <a:prstGeom prst="roundRect">
            <a:avLst>
              <a:gd name="adj" fmla="val 1797"/>
            </a:avLst>
          </a:prstGeom>
          <a:solidFill>
            <a:schemeClr val="bg1">
              <a:lumMod val="6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40D3394-3AD7-7EED-61D4-4D62C6303EE5}"/>
              </a:ext>
            </a:extLst>
          </p:cNvPr>
          <p:cNvSpPr/>
          <p:nvPr/>
        </p:nvSpPr>
        <p:spPr>
          <a:xfrm>
            <a:off x="729608" y="2519487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>
              <a:defRPr/>
            </a:pPr>
            <a:r>
              <a:rPr lang="es-PE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Evaluación de indicador de rotación voluntaria</a:t>
            </a:r>
            <a:r>
              <a:rPr lang="es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DA8EA08-7E95-6884-8E55-80F2DFBCA4FB}"/>
              </a:ext>
            </a:extLst>
          </p:cNvPr>
          <p:cNvSpPr/>
          <p:nvPr/>
        </p:nvSpPr>
        <p:spPr>
          <a:xfrm>
            <a:off x="729608" y="3353114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Diagnóstico del nivel de rotación del BCP al cierre de diciembre 2017.</a:t>
            </a:r>
            <a:endParaRPr lang="es-PE" sz="1500" b="1" dirty="0">
              <a:solidFill>
                <a:prstClr val="white"/>
              </a:solidFill>
              <a:latin typeface="EYInterstate Regular" panose="02000503020000020004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2E69590-9510-CE51-D589-55DB57A61B64}"/>
              </a:ext>
            </a:extLst>
          </p:cNvPr>
          <p:cNvSpPr/>
          <p:nvPr/>
        </p:nvSpPr>
        <p:spPr>
          <a:xfrm>
            <a:off x="729608" y="4191893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2"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Escala para el indicador de Rotación.</a:t>
            </a:r>
            <a:endParaRPr kumimoji="0" lang="es-PE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Regular" panose="02000503020000020004" pitchFamily="2" charset="0"/>
              <a:ea typeface="+mn-ea"/>
              <a:cs typeface="+mn-cs"/>
            </a:endParaRPr>
          </a:p>
        </p:txBody>
      </p:sp>
      <p:pic>
        <p:nvPicPr>
          <p:cNvPr id="20" name="Picture 19" descr="A white arrow in a circle&#10;&#10;Description automatically generated">
            <a:extLst>
              <a:ext uri="{FF2B5EF4-FFF2-40B4-BE49-F238E27FC236}">
                <a16:creationId xmlns:a16="http://schemas.microsoft.com/office/drawing/2014/main" id="{85B788C0-567C-AF84-B6E8-54085406A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4273093"/>
            <a:ext cx="462375" cy="462375"/>
          </a:xfrm>
          <a:prstGeom prst="rect">
            <a:avLst/>
          </a:prstGeom>
        </p:spPr>
      </p:pic>
      <p:pic>
        <p:nvPicPr>
          <p:cNvPr id="21" name="Picture 20" descr="A white arrow in a circle&#10;&#10;Description automatically generated">
            <a:extLst>
              <a:ext uri="{FF2B5EF4-FFF2-40B4-BE49-F238E27FC236}">
                <a16:creationId xmlns:a16="http://schemas.microsoft.com/office/drawing/2014/main" id="{EB624FAC-ED88-406C-39A4-BAAFE0986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3436299"/>
            <a:ext cx="462375" cy="462375"/>
          </a:xfrm>
          <a:prstGeom prst="rect">
            <a:avLst/>
          </a:prstGeom>
        </p:spPr>
      </p:pic>
      <p:pic>
        <p:nvPicPr>
          <p:cNvPr id="22" name="Picture 21" descr="A white arrow in a circle&#10;&#10;Description automatically generated">
            <a:extLst>
              <a:ext uri="{FF2B5EF4-FFF2-40B4-BE49-F238E27FC236}">
                <a16:creationId xmlns:a16="http://schemas.microsoft.com/office/drawing/2014/main" id="{6AD972BD-0DC5-0303-F293-AEFC6C48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2608310"/>
            <a:ext cx="462375" cy="462375"/>
          </a:xfrm>
          <a:prstGeom prst="rect">
            <a:avLst/>
          </a:prstGeom>
        </p:spPr>
      </p:pic>
      <p:grpSp>
        <p:nvGrpSpPr>
          <p:cNvPr id="25" name="Grupo 8">
            <a:extLst>
              <a:ext uri="{FF2B5EF4-FFF2-40B4-BE49-F238E27FC236}">
                <a16:creationId xmlns:a16="http://schemas.microsoft.com/office/drawing/2014/main" id="{A5D1E924-F4AC-EE0F-84A9-3760066719CA}"/>
              </a:ext>
            </a:extLst>
          </p:cNvPr>
          <p:cNvGrpSpPr/>
          <p:nvPr/>
        </p:nvGrpSpPr>
        <p:grpSpPr>
          <a:xfrm>
            <a:off x="724618" y="3201732"/>
            <a:ext cx="10737774" cy="1672406"/>
            <a:chOff x="1236763" y="3435290"/>
            <a:chExt cx="9720000" cy="167755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B745AA-A7C7-D4B9-7E05-6A9EA1F9AD26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3435290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06EF3B-F00C-9E09-E41E-4BA9CD6F4CCF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4274069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01E07F-717E-4CE5-944A-38D94B71DD50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5112848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Blue letters on a white background&#10;&#10;Description automatically generated">
            <a:extLst>
              <a:ext uri="{FF2B5EF4-FFF2-40B4-BE49-F238E27FC236}">
                <a16:creationId xmlns:a16="http://schemas.microsoft.com/office/drawing/2014/main" id="{C516A7A3-B13B-5DBC-F3D7-74CE147F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1" y="113223"/>
            <a:ext cx="1203850" cy="6688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24FDDF-2603-9ABB-D2A0-5B283F8C96AB}"/>
              </a:ext>
            </a:extLst>
          </p:cNvPr>
          <p:cNvSpPr txBox="1"/>
          <p:nvPr/>
        </p:nvSpPr>
        <p:spPr>
          <a:xfrm>
            <a:off x="724618" y="969297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s-PE" sz="2400" b="0" dirty="0">
                <a:solidFill>
                  <a:schemeClr val="accent2"/>
                </a:solidFill>
                <a:latin typeface="Franklin Gothic Demi" panose="020B0703020102020204" pitchFamily="34" charset="0"/>
                <a:cs typeface="Arial"/>
              </a:rPr>
              <a:t>Agenda del reto BCP</a:t>
            </a:r>
            <a:endParaRPr kumimoji="0" lang="es-PE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BE8C35-895F-D817-A412-D8ABCD6B0465}"/>
              </a:ext>
            </a:extLst>
          </p:cNvPr>
          <p:cNvSpPr/>
          <p:nvPr/>
        </p:nvSpPr>
        <p:spPr>
          <a:xfrm>
            <a:off x="724618" y="1696008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>
              <a:defRPr/>
            </a:pPr>
            <a:r>
              <a:rPr lang="es-PE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Modelamiento de datos</a:t>
            </a:r>
            <a:endParaRPr lang="es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white arrow in a circle&#10;&#10;Description automatically generated">
            <a:extLst>
              <a:ext uri="{FF2B5EF4-FFF2-40B4-BE49-F238E27FC236}">
                <a16:creationId xmlns:a16="http://schemas.microsoft.com/office/drawing/2014/main" id="{76C5D205-B282-FE2C-BB3D-893A861C7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08" y="1784831"/>
            <a:ext cx="462375" cy="462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31FC97-2151-B8DF-C9DF-35F8F13D39CD}"/>
              </a:ext>
            </a:extLst>
          </p:cNvPr>
          <p:cNvCxnSpPr>
            <a:cxnSpLocks/>
          </p:cNvCxnSpPr>
          <p:nvPr/>
        </p:nvCxnSpPr>
        <p:spPr>
          <a:xfrm>
            <a:off x="727113" y="2378253"/>
            <a:ext cx="10737774" cy="0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92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ángulo 69">
            <a:extLst>
              <a:ext uri="{FF2B5EF4-FFF2-40B4-BE49-F238E27FC236}">
                <a16:creationId xmlns:a16="http://schemas.microsoft.com/office/drawing/2014/main" id="{BCE7509E-9D01-7085-919F-5AAA500FD664}"/>
              </a:ext>
            </a:extLst>
          </p:cNvPr>
          <p:cNvSpPr/>
          <p:nvPr/>
        </p:nvSpPr>
        <p:spPr>
          <a:xfrm>
            <a:off x="358219" y="1764016"/>
            <a:ext cx="5254638" cy="1477024"/>
          </a:xfrm>
          <a:prstGeom prst="rect">
            <a:avLst/>
          </a:prstGeom>
          <a:solidFill>
            <a:schemeClr val="bg2">
              <a:lumMod val="50000"/>
              <a:alpha val="252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noFill/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5A9C44A2-9D84-E98D-9021-3A1566DB740A}"/>
              </a:ext>
            </a:extLst>
          </p:cNvPr>
          <p:cNvSpPr/>
          <p:nvPr/>
        </p:nvSpPr>
        <p:spPr>
          <a:xfrm>
            <a:off x="380629" y="3478088"/>
            <a:ext cx="5232227" cy="2231595"/>
          </a:xfrm>
          <a:prstGeom prst="rect">
            <a:avLst/>
          </a:prstGeom>
          <a:solidFill>
            <a:schemeClr val="bg2">
              <a:lumMod val="50000"/>
              <a:alpha val="252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Rectangle: Rounded Corners 89">
            <a:extLst>
              <a:ext uri="{FF2B5EF4-FFF2-40B4-BE49-F238E27FC236}">
                <a16:creationId xmlns:a16="http://schemas.microsoft.com/office/drawing/2014/main" id="{6354C885-F3B8-A268-F8DB-32CFA4A7A3D1}"/>
              </a:ext>
            </a:extLst>
          </p:cNvPr>
          <p:cNvSpPr/>
          <p:nvPr/>
        </p:nvSpPr>
        <p:spPr>
          <a:xfrm>
            <a:off x="369423" y="1413437"/>
            <a:ext cx="5254638" cy="4735668"/>
          </a:xfrm>
          <a:prstGeom prst="roundRect">
            <a:avLst>
              <a:gd name="adj" fmla="val 3326"/>
            </a:avLst>
          </a:prstGeom>
          <a:solidFill>
            <a:schemeClr val="bg1">
              <a:lumMod val="6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2" name="Picture 17" descr="Blue letters on a white background&#10;&#10;Description automatically generated">
            <a:extLst>
              <a:ext uri="{FF2B5EF4-FFF2-40B4-BE49-F238E27FC236}">
                <a16:creationId xmlns:a16="http://schemas.microsoft.com/office/drawing/2014/main" id="{1EBC17F0-EC02-6900-9E43-7852711F2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1" y="113223"/>
            <a:ext cx="1203850" cy="668806"/>
          </a:xfrm>
          <a:prstGeom prst="rect">
            <a:avLst/>
          </a:prstGeom>
        </p:spPr>
      </p:pic>
      <p:sp>
        <p:nvSpPr>
          <p:cNvPr id="3" name="TextBox 29">
            <a:extLst>
              <a:ext uri="{FF2B5EF4-FFF2-40B4-BE49-F238E27FC236}">
                <a16:creationId xmlns:a16="http://schemas.microsoft.com/office/drawing/2014/main" id="{0DCD2169-31B1-A995-D289-F2DB0B09BD58}"/>
              </a:ext>
            </a:extLst>
          </p:cNvPr>
          <p:cNvSpPr txBox="1"/>
          <p:nvPr/>
        </p:nvSpPr>
        <p:spPr>
          <a:xfrm>
            <a:off x="559169" y="789347"/>
            <a:ext cx="8644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s-PE" sz="2400" b="0" dirty="0">
                <a:latin typeface="Franklin Gothic Demi" panose="020B0703020102020204" pitchFamily="34" charset="0"/>
                <a:cs typeface="Arial"/>
              </a:rPr>
              <a:t>Escala para indicador bcp en </a:t>
            </a:r>
            <a:r>
              <a:rPr lang="es-PE" sz="2400" b="0" dirty="0">
                <a:solidFill>
                  <a:schemeClr val="accent2"/>
                </a:solidFill>
                <a:latin typeface="Franklin Gothic Demi" panose="020B0703020102020204" pitchFamily="34" charset="0"/>
                <a:cs typeface="Arial"/>
              </a:rPr>
              <a:t>función del indice de rotación</a:t>
            </a:r>
            <a:endParaRPr kumimoji="0" lang="es-PE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46F9EE4C-05D0-A76D-94C0-7BA3469B3578}"/>
              </a:ext>
            </a:extLst>
          </p:cNvPr>
          <p:cNvCxnSpPr>
            <a:cxnSpLocks/>
          </p:cNvCxnSpPr>
          <p:nvPr/>
        </p:nvCxnSpPr>
        <p:spPr>
          <a:xfrm>
            <a:off x="563210" y="2511314"/>
            <a:ext cx="418721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B4A2554-0F9A-E962-8263-BA5477088B4F}"/>
              </a:ext>
            </a:extLst>
          </p:cNvPr>
          <p:cNvSpPr txBox="1"/>
          <p:nvPr/>
        </p:nvSpPr>
        <p:spPr>
          <a:xfrm>
            <a:off x="1389702" y="2691818"/>
            <a:ext cx="513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chemeClr val="accent1"/>
                </a:solidFill>
              </a:rPr>
              <a:t>15%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7D832E3-F621-E2A7-D3C3-B769634E9660}"/>
              </a:ext>
            </a:extLst>
          </p:cNvPr>
          <p:cNvSpPr txBox="1"/>
          <p:nvPr/>
        </p:nvSpPr>
        <p:spPr>
          <a:xfrm>
            <a:off x="617349" y="2688555"/>
            <a:ext cx="513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chemeClr val="accent1"/>
                </a:solidFill>
              </a:rPr>
              <a:t>0%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1A960C6-1513-F245-7AC5-F1CD0A988C3E}"/>
              </a:ext>
            </a:extLst>
          </p:cNvPr>
          <p:cNvSpPr txBox="1"/>
          <p:nvPr/>
        </p:nvSpPr>
        <p:spPr>
          <a:xfrm>
            <a:off x="4349292" y="2684946"/>
            <a:ext cx="59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chemeClr val="accent1"/>
                </a:solidFill>
              </a:rPr>
              <a:t>100%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C5BCA344-F7E4-DDA5-14B7-9D137EE8D347}"/>
              </a:ext>
            </a:extLst>
          </p:cNvPr>
          <p:cNvSpPr/>
          <p:nvPr/>
        </p:nvSpPr>
        <p:spPr>
          <a:xfrm>
            <a:off x="563210" y="2293360"/>
            <a:ext cx="1070100" cy="369023"/>
          </a:xfrm>
          <a:prstGeom prst="rect">
            <a:avLst/>
          </a:prstGeom>
          <a:solidFill>
            <a:schemeClr val="accent6">
              <a:lumMod val="40000"/>
              <a:lumOff val="60000"/>
              <a:alpha val="36764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172BA26-ACE5-CE57-CA71-135D2F7370BE}"/>
              </a:ext>
            </a:extLst>
          </p:cNvPr>
          <p:cNvSpPr txBox="1"/>
          <p:nvPr/>
        </p:nvSpPr>
        <p:spPr>
          <a:xfrm>
            <a:off x="559169" y="1907870"/>
            <a:ext cx="2161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Indice de rotación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A624C3D-16C9-BF53-8302-3F43D47F8972}"/>
              </a:ext>
            </a:extLst>
          </p:cNvPr>
          <p:cNvSpPr/>
          <p:nvPr/>
        </p:nvSpPr>
        <p:spPr>
          <a:xfrm>
            <a:off x="2363511" y="2293359"/>
            <a:ext cx="2386909" cy="369023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AC33D44-571B-2E22-9463-E1CAE6B06EBA}"/>
              </a:ext>
            </a:extLst>
          </p:cNvPr>
          <p:cNvSpPr/>
          <p:nvPr/>
        </p:nvSpPr>
        <p:spPr>
          <a:xfrm>
            <a:off x="1633310" y="2293359"/>
            <a:ext cx="730201" cy="369023"/>
          </a:xfrm>
          <a:prstGeom prst="rect">
            <a:avLst/>
          </a:prstGeom>
          <a:solidFill>
            <a:schemeClr val="accent4">
              <a:alpha val="18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A52E4F85-EF1E-56BF-FCF9-C89FAA32D8F7}"/>
              </a:ext>
            </a:extLst>
          </p:cNvPr>
          <p:cNvSpPr txBox="1"/>
          <p:nvPr/>
        </p:nvSpPr>
        <p:spPr>
          <a:xfrm>
            <a:off x="2143593" y="2694411"/>
            <a:ext cx="513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chemeClr val="accent1"/>
                </a:solidFill>
              </a:rPr>
              <a:t>25%</a:t>
            </a:r>
          </a:p>
        </p:txBody>
      </p:sp>
      <p:graphicFrame>
        <p:nvGraphicFramePr>
          <p:cNvPr id="55" name="Tabla 54">
            <a:extLst>
              <a:ext uri="{FF2B5EF4-FFF2-40B4-BE49-F238E27FC236}">
                <a16:creationId xmlns:a16="http://schemas.microsoft.com/office/drawing/2014/main" id="{52A8FA22-FF3E-6147-2D1A-9AA1BC69D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1797"/>
              </p:ext>
            </p:extLst>
          </p:nvPr>
        </p:nvGraphicFramePr>
        <p:xfrm>
          <a:off x="601657" y="3908491"/>
          <a:ext cx="2705100" cy="1473200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15336363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29872957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29647633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Indice Rotación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Puntos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Escala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2141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52796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62661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20176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340395"/>
                  </a:ext>
                </a:extLst>
              </a:tr>
            </a:tbl>
          </a:graphicData>
        </a:graphic>
      </p:graphicFrame>
      <p:grpSp>
        <p:nvGrpSpPr>
          <p:cNvPr id="69" name="Grupo 68">
            <a:extLst>
              <a:ext uri="{FF2B5EF4-FFF2-40B4-BE49-F238E27FC236}">
                <a16:creationId xmlns:a16="http://schemas.microsoft.com/office/drawing/2014/main" id="{781A8649-369A-85B5-AD08-2047F8A2C635}"/>
              </a:ext>
            </a:extLst>
          </p:cNvPr>
          <p:cNvGrpSpPr/>
          <p:nvPr/>
        </p:nvGrpSpPr>
        <p:grpSpPr>
          <a:xfrm>
            <a:off x="5833884" y="1691297"/>
            <a:ext cx="6094428" cy="4179948"/>
            <a:chOff x="5834154" y="1764016"/>
            <a:chExt cx="6094428" cy="4179948"/>
          </a:xfrm>
        </p:grpSpPr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22FE9156-BBEF-D1D4-8212-20E6A4FB8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4154" y="1764016"/>
              <a:ext cx="6094428" cy="417994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F87D2F90-996A-2F80-F16F-3FCE0FB96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7681" y="3630556"/>
              <a:ext cx="0" cy="1898988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3BDFC9FD-FEED-2317-C648-2904797D7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8406" y="4723081"/>
              <a:ext cx="0" cy="806463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26E0EDB-5F72-1713-C25C-4E6B190AD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0379" y="5245335"/>
              <a:ext cx="0" cy="284209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3328D750-202F-ACF8-2AA6-FED04C8EF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3644" y="3632347"/>
              <a:ext cx="754037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164B611-F1A4-8BD0-F41E-18A271843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3644" y="4723081"/>
              <a:ext cx="1514762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E7144607-C0ED-8515-791D-4DCDC27DE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3644" y="5245335"/>
              <a:ext cx="2776735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80A3FD6B-281A-8C76-E37F-39D95E5A3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8031" y="4195619"/>
              <a:ext cx="0" cy="1333925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46C7FB98-6A40-DE9C-3559-D3B55A46D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3644" y="4170219"/>
              <a:ext cx="1014387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Imagen 78">
            <a:extLst>
              <a:ext uri="{FF2B5EF4-FFF2-40B4-BE49-F238E27FC236}">
                <a16:creationId xmlns:a16="http://schemas.microsoft.com/office/drawing/2014/main" id="{C99D68DA-8682-D834-19A0-DA787166CA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2" t="37470" r="7380" b="51190"/>
          <a:stretch/>
        </p:blipFill>
        <p:spPr>
          <a:xfrm>
            <a:off x="9535824" y="2414834"/>
            <a:ext cx="2135705" cy="540224"/>
          </a:xfrm>
          <a:prstGeom prst="rect">
            <a:avLst/>
          </a:prstGeom>
        </p:spPr>
      </p:pic>
      <p:cxnSp>
        <p:nvCxnSpPr>
          <p:cNvPr id="81" name="Conector curvado 80">
            <a:extLst>
              <a:ext uri="{FF2B5EF4-FFF2-40B4-BE49-F238E27FC236}">
                <a16:creationId xmlns:a16="http://schemas.microsoft.com/office/drawing/2014/main" id="{8C5FFD36-6807-6F0D-5FA0-A0803EE08BCE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7681741" y="2955058"/>
            <a:ext cx="2921936" cy="1552273"/>
          </a:xfrm>
          <a:prstGeom prst="curvedConnector2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5749C0D-DBD7-CDD3-F3C6-96890A3E5941}"/>
              </a:ext>
            </a:extLst>
          </p:cNvPr>
          <p:cNvSpPr txBox="1"/>
          <p:nvPr/>
        </p:nvSpPr>
        <p:spPr>
          <a:xfrm>
            <a:off x="552808" y="3502166"/>
            <a:ext cx="2161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Propuesta para escala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1913F82D-1F75-5CCE-A74D-414EE34C6D89}"/>
              </a:ext>
            </a:extLst>
          </p:cNvPr>
          <p:cNvSpPr txBox="1"/>
          <p:nvPr/>
        </p:nvSpPr>
        <p:spPr>
          <a:xfrm>
            <a:off x="5825319" y="1296566"/>
            <a:ext cx="198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Cálculo de puntos</a:t>
            </a:r>
          </a:p>
        </p:txBody>
      </p:sp>
      <p:pic>
        <p:nvPicPr>
          <p:cNvPr id="87" name="Imagen 86">
            <a:extLst>
              <a:ext uri="{FF2B5EF4-FFF2-40B4-BE49-F238E27FC236}">
                <a16:creationId xmlns:a16="http://schemas.microsoft.com/office/drawing/2014/main" id="{42B411E8-33E1-B4CE-B109-5907FC4CF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22" y="4110494"/>
            <a:ext cx="1117050" cy="1117050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A6DD0892-3105-61BA-D0CB-C0CD86B67291}"/>
              </a:ext>
            </a:extLst>
          </p:cNvPr>
          <p:cNvSpPr txBox="1"/>
          <p:nvPr/>
        </p:nvSpPr>
        <p:spPr>
          <a:xfrm>
            <a:off x="4201690" y="5087493"/>
            <a:ext cx="63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solidFill>
                  <a:schemeClr val="accent2"/>
                </a:solidFill>
              </a:rPr>
              <a:t>74%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BB5AECB7-15E6-6B2F-BEB1-85B6FB015320}"/>
              </a:ext>
            </a:extLst>
          </p:cNvPr>
          <p:cNvCxnSpPr/>
          <p:nvPr/>
        </p:nvCxnSpPr>
        <p:spPr>
          <a:xfrm>
            <a:off x="1902924" y="2511314"/>
            <a:ext cx="0" cy="4575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>
            <a:extLst>
              <a:ext uri="{FF2B5EF4-FFF2-40B4-BE49-F238E27FC236}">
                <a16:creationId xmlns:a16="http://schemas.microsoft.com/office/drawing/2014/main" id="{49FE70A4-84FB-28B9-C7FD-5043A80A4312}"/>
              </a:ext>
            </a:extLst>
          </p:cNvPr>
          <p:cNvSpPr txBox="1"/>
          <p:nvPr/>
        </p:nvSpPr>
        <p:spPr>
          <a:xfrm>
            <a:off x="1370798" y="2964041"/>
            <a:ext cx="911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>
                <a:solidFill>
                  <a:srgbClr val="FF0000"/>
                </a:solidFill>
              </a:rPr>
              <a:t>BCP: 19.4%</a:t>
            </a:r>
          </a:p>
        </p:txBody>
      </p:sp>
    </p:spTree>
    <p:extLst>
      <p:ext uri="{BB962C8B-B14F-4D97-AF65-F5344CB8AC3E}">
        <p14:creationId xmlns:p14="http://schemas.microsoft.com/office/powerpoint/2010/main" val="30596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31" grpId="0"/>
      <p:bldP spid="32" grpId="0"/>
      <p:bldP spid="33" grpId="0"/>
      <p:bldP spid="43" grpId="0" animBg="1"/>
      <p:bldP spid="36" grpId="0"/>
      <p:bldP spid="44" grpId="0" animBg="1"/>
      <p:bldP spid="52" grpId="0" animBg="1"/>
      <p:bldP spid="53" grpId="0"/>
      <p:bldP spid="48" grpId="0"/>
      <p:bldP spid="84" grpId="0"/>
      <p:bldP spid="88" grpId="0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5811B-F989-1A51-D6A7-A4AE9A6D4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9813" y="5877018"/>
            <a:ext cx="2523046" cy="763480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s-PE" sz="6600" dirty="0">
                <a:solidFill>
                  <a:schemeClr val="accent1">
                    <a:lumMod val="75000"/>
                  </a:schemeClr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09473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F059-38D3-0E74-8945-A429ABECD6FA}"/>
              </a:ext>
            </a:extLst>
          </p:cNvPr>
          <p:cNvSpPr/>
          <p:nvPr/>
        </p:nvSpPr>
        <p:spPr>
          <a:xfrm>
            <a:off x="548410" y="1568292"/>
            <a:ext cx="10913982" cy="3705044"/>
          </a:xfrm>
          <a:prstGeom prst="roundRect">
            <a:avLst>
              <a:gd name="adj" fmla="val 1797"/>
            </a:avLst>
          </a:prstGeom>
          <a:solidFill>
            <a:schemeClr val="bg1">
              <a:lumMod val="6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40D3394-3AD7-7EED-61D4-4D62C6303EE5}"/>
              </a:ext>
            </a:extLst>
          </p:cNvPr>
          <p:cNvSpPr/>
          <p:nvPr/>
        </p:nvSpPr>
        <p:spPr>
          <a:xfrm>
            <a:off x="729608" y="2519487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>
              <a:defRPr/>
            </a:pPr>
            <a:r>
              <a:rPr lang="es-PE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Evaluación de indicador de rotación voluntaria</a:t>
            </a:r>
            <a:r>
              <a:rPr lang="es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DA8EA08-7E95-6884-8E55-80F2DFBCA4FB}"/>
              </a:ext>
            </a:extLst>
          </p:cNvPr>
          <p:cNvSpPr/>
          <p:nvPr/>
        </p:nvSpPr>
        <p:spPr>
          <a:xfrm>
            <a:off x="729608" y="3353114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Diagnóstico del nivel de rotación del BCP al cierre de diciembre 2017.</a:t>
            </a:r>
            <a:endParaRPr lang="es-PE" sz="1500" b="1" dirty="0">
              <a:solidFill>
                <a:prstClr val="white"/>
              </a:solidFill>
              <a:latin typeface="EYInterstate Regular" panose="02000503020000020004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2E69590-9510-CE51-D589-55DB57A61B64}"/>
              </a:ext>
            </a:extLst>
          </p:cNvPr>
          <p:cNvSpPr/>
          <p:nvPr/>
        </p:nvSpPr>
        <p:spPr>
          <a:xfrm>
            <a:off x="729608" y="4191893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Escala para el indicador de Rotación.</a:t>
            </a:r>
            <a:endParaRPr kumimoji="0" lang="es-PE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Regular" panose="02000503020000020004" pitchFamily="2" charset="0"/>
              <a:ea typeface="+mn-ea"/>
              <a:cs typeface="+mn-cs"/>
            </a:endParaRPr>
          </a:p>
        </p:txBody>
      </p:sp>
      <p:pic>
        <p:nvPicPr>
          <p:cNvPr id="20" name="Picture 19" descr="A white arrow in a circle&#10;&#10;Description automatically generated">
            <a:extLst>
              <a:ext uri="{FF2B5EF4-FFF2-40B4-BE49-F238E27FC236}">
                <a16:creationId xmlns:a16="http://schemas.microsoft.com/office/drawing/2014/main" id="{85B788C0-567C-AF84-B6E8-54085406A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4273093"/>
            <a:ext cx="462375" cy="462375"/>
          </a:xfrm>
          <a:prstGeom prst="rect">
            <a:avLst/>
          </a:prstGeom>
        </p:spPr>
      </p:pic>
      <p:pic>
        <p:nvPicPr>
          <p:cNvPr id="21" name="Picture 20" descr="A white arrow in a circle&#10;&#10;Description automatically generated">
            <a:extLst>
              <a:ext uri="{FF2B5EF4-FFF2-40B4-BE49-F238E27FC236}">
                <a16:creationId xmlns:a16="http://schemas.microsoft.com/office/drawing/2014/main" id="{EB624FAC-ED88-406C-39A4-BAAFE0986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3436299"/>
            <a:ext cx="462375" cy="462375"/>
          </a:xfrm>
          <a:prstGeom prst="rect">
            <a:avLst/>
          </a:prstGeom>
        </p:spPr>
      </p:pic>
      <p:pic>
        <p:nvPicPr>
          <p:cNvPr id="22" name="Picture 21" descr="A white arrow in a circle&#10;&#10;Description automatically generated">
            <a:extLst>
              <a:ext uri="{FF2B5EF4-FFF2-40B4-BE49-F238E27FC236}">
                <a16:creationId xmlns:a16="http://schemas.microsoft.com/office/drawing/2014/main" id="{6AD972BD-0DC5-0303-F293-AEFC6C48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2608310"/>
            <a:ext cx="462375" cy="462375"/>
          </a:xfrm>
          <a:prstGeom prst="rect">
            <a:avLst/>
          </a:prstGeom>
        </p:spPr>
      </p:pic>
      <p:grpSp>
        <p:nvGrpSpPr>
          <p:cNvPr id="25" name="Grupo 8">
            <a:extLst>
              <a:ext uri="{FF2B5EF4-FFF2-40B4-BE49-F238E27FC236}">
                <a16:creationId xmlns:a16="http://schemas.microsoft.com/office/drawing/2014/main" id="{A5D1E924-F4AC-EE0F-84A9-3760066719CA}"/>
              </a:ext>
            </a:extLst>
          </p:cNvPr>
          <p:cNvGrpSpPr/>
          <p:nvPr/>
        </p:nvGrpSpPr>
        <p:grpSpPr>
          <a:xfrm>
            <a:off x="724618" y="3201732"/>
            <a:ext cx="10737774" cy="1672406"/>
            <a:chOff x="1236763" y="3435290"/>
            <a:chExt cx="9720000" cy="167755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B745AA-A7C7-D4B9-7E05-6A9EA1F9AD26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3435290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06EF3B-F00C-9E09-E41E-4BA9CD6F4CCF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4274069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01E07F-717E-4CE5-944A-38D94B71DD50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5112848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Blue letters on a white background&#10;&#10;Description automatically generated">
            <a:extLst>
              <a:ext uri="{FF2B5EF4-FFF2-40B4-BE49-F238E27FC236}">
                <a16:creationId xmlns:a16="http://schemas.microsoft.com/office/drawing/2014/main" id="{C516A7A3-B13B-5DBC-F3D7-74CE147F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1" y="113223"/>
            <a:ext cx="1203850" cy="6688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24FDDF-2603-9ABB-D2A0-5B283F8C96AB}"/>
              </a:ext>
            </a:extLst>
          </p:cNvPr>
          <p:cNvSpPr txBox="1"/>
          <p:nvPr/>
        </p:nvSpPr>
        <p:spPr>
          <a:xfrm>
            <a:off x="724618" y="969297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s-PE" sz="2400" b="0" dirty="0">
                <a:solidFill>
                  <a:schemeClr val="accent2"/>
                </a:solidFill>
                <a:latin typeface="Franklin Gothic Demi" panose="020B0703020102020204" pitchFamily="34" charset="0"/>
                <a:cs typeface="Arial"/>
              </a:rPr>
              <a:t>Agenda del reto BCP</a:t>
            </a:r>
            <a:endParaRPr kumimoji="0" lang="es-PE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BE8C35-895F-D817-A412-D8ABCD6B0465}"/>
              </a:ext>
            </a:extLst>
          </p:cNvPr>
          <p:cNvSpPr/>
          <p:nvPr/>
        </p:nvSpPr>
        <p:spPr>
          <a:xfrm>
            <a:off x="724618" y="1696008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>
              <a:defRPr/>
            </a:pPr>
            <a:r>
              <a:rPr lang="es-PE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Modelamiento de datos</a:t>
            </a:r>
            <a:endParaRPr lang="es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white arrow in a circle&#10;&#10;Description automatically generated">
            <a:extLst>
              <a:ext uri="{FF2B5EF4-FFF2-40B4-BE49-F238E27FC236}">
                <a16:creationId xmlns:a16="http://schemas.microsoft.com/office/drawing/2014/main" id="{76C5D205-B282-FE2C-BB3D-893A861C7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08" y="1784831"/>
            <a:ext cx="462375" cy="462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31FC97-2151-B8DF-C9DF-35F8F13D39CD}"/>
              </a:ext>
            </a:extLst>
          </p:cNvPr>
          <p:cNvCxnSpPr>
            <a:cxnSpLocks/>
          </p:cNvCxnSpPr>
          <p:nvPr/>
        </p:nvCxnSpPr>
        <p:spPr>
          <a:xfrm>
            <a:off x="727113" y="2378253"/>
            <a:ext cx="10737774" cy="0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5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F059-38D3-0E74-8945-A429ABECD6FA}"/>
              </a:ext>
            </a:extLst>
          </p:cNvPr>
          <p:cNvSpPr/>
          <p:nvPr/>
        </p:nvSpPr>
        <p:spPr>
          <a:xfrm>
            <a:off x="548410" y="1568292"/>
            <a:ext cx="10913982" cy="3705044"/>
          </a:xfrm>
          <a:prstGeom prst="roundRect">
            <a:avLst>
              <a:gd name="adj" fmla="val 1797"/>
            </a:avLst>
          </a:prstGeom>
          <a:solidFill>
            <a:schemeClr val="bg1">
              <a:lumMod val="6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40D3394-3AD7-7EED-61D4-4D62C6303EE5}"/>
              </a:ext>
            </a:extLst>
          </p:cNvPr>
          <p:cNvSpPr/>
          <p:nvPr/>
        </p:nvSpPr>
        <p:spPr>
          <a:xfrm>
            <a:off x="729608" y="2519487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>
              <a:defRPr/>
            </a:pPr>
            <a:r>
              <a:rPr lang="es-PE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Evaluación de indicador de rotación voluntaria</a:t>
            </a:r>
            <a:r>
              <a:rPr lang="es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DA8EA08-7E95-6884-8E55-80F2DFBCA4FB}"/>
              </a:ext>
            </a:extLst>
          </p:cNvPr>
          <p:cNvSpPr/>
          <p:nvPr/>
        </p:nvSpPr>
        <p:spPr>
          <a:xfrm>
            <a:off x="729608" y="3353114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Diagnóstico del nivel de rotación del BCP al cierre de diciembre 2017.</a:t>
            </a:r>
            <a:endParaRPr lang="es-PE" sz="1500" b="1" dirty="0">
              <a:solidFill>
                <a:prstClr val="white"/>
              </a:solidFill>
              <a:latin typeface="EYInterstate Regular" panose="02000503020000020004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2E69590-9510-CE51-D589-55DB57A61B64}"/>
              </a:ext>
            </a:extLst>
          </p:cNvPr>
          <p:cNvSpPr/>
          <p:nvPr/>
        </p:nvSpPr>
        <p:spPr>
          <a:xfrm>
            <a:off x="729608" y="4191893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Escala para el indicador de Rotación.</a:t>
            </a:r>
            <a:endParaRPr kumimoji="0" lang="es-PE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Regular" panose="02000503020000020004" pitchFamily="2" charset="0"/>
              <a:ea typeface="+mn-ea"/>
              <a:cs typeface="+mn-cs"/>
            </a:endParaRPr>
          </a:p>
        </p:txBody>
      </p:sp>
      <p:pic>
        <p:nvPicPr>
          <p:cNvPr id="20" name="Picture 19" descr="A white arrow in a circle&#10;&#10;Description automatically generated">
            <a:extLst>
              <a:ext uri="{FF2B5EF4-FFF2-40B4-BE49-F238E27FC236}">
                <a16:creationId xmlns:a16="http://schemas.microsoft.com/office/drawing/2014/main" id="{85B788C0-567C-AF84-B6E8-54085406A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4273093"/>
            <a:ext cx="462375" cy="462375"/>
          </a:xfrm>
          <a:prstGeom prst="rect">
            <a:avLst/>
          </a:prstGeom>
        </p:spPr>
      </p:pic>
      <p:pic>
        <p:nvPicPr>
          <p:cNvPr id="21" name="Picture 20" descr="A white arrow in a circle&#10;&#10;Description automatically generated">
            <a:extLst>
              <a:ext uri="{FF2B5EF4-FFF2-40B4-BE49-F238E27FC236}">
                <a16:creationId xmlns:a16="http://schemas.microsoft.com/office/drawing/2014/main" id="{EB624FAC-ED88-406C-39A4-BAAFE0986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3436299"/>
            <a:ext cx="462375" cy="462375"/>
          </a:xfrm>
          <a:prstGeom prst="rect">
            <a:avLst/>
          </a:prstGeom>
        </p:spPr>
      </p:pic>
      <p:pic>
        <p:nvPicPr>
          <p:cNvPr id="22" name="Picture 21" descr="A white arrow in a circle&#10;&#10;Description automatically generated">
            <a:extLst>
              <a:ext uri="{FF2B5EF4-FFF2-40B4-BE49-F238E27FC236}">
                <a16:creationId xmlns:a16="http://schemas.microsoft.com/office/drawing/2014/main" id="{6AD972BD-0DC5-0303-F293-AEFC6C48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2608310"/>
            <a:ext cx="462375" cy="462375"/>
          </a:xfrm>
          <a:prstGeom prst="rect">
            <a:avLst/>
          </a:prstGeom>
        </p:spPr>
      </p:pic>
      <p:grpSp>
        <p:nvGrpSpPr>
          <p:cNvPr id="25" name="Grupo 8">
            <a:extLst>
              <a:ext uri="{FF2B5EF4-FFF2-40B4-BE49-F238E27FC236}">
                <a16:creationId xmlns:a16="http://schemas.microsoft.com/office/drawing/2014/main" id="{A5D1E924-F4AC-EE0F-84A9-3760066719CA}"/>
              </a:ext>
            </a:extLst>
          </p:cNvPr>
          <p:cNvGrpSpPr/>
          <p:nvPr/>
        </p:nvGrpSpPr>
        <p:grpSpPr>
          <a:xfrm>
            <a:off x="724618" y="3201732"/>
            <a:ext cx="10737774" cy="1672406"/>
            <a:chOff x="1236763" y="3435290"/>
            <a:chExt cx="9720000" cy="167755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B745AA-A7C7-D4B9-7E05-6A9EA1F9AD26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3435290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06EF3B-F00C-9E09-E41E-4BA9CD6F4CCF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4274069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01E07F-717E-4CE5-944A-38D94B71DD50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5112848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Blue letters on a white background&#10;&#10;Description automatically generated">
            <a:extLst>
              <a:ext uri="{FF2B5EF4-FFF2-40B4-BE49-F238E27FC236}">
                <a16:creationId xmlns:a16="http://schemas.microsoft.com/office/drawing/2014/main" id="{C516A7A3-B13B-5DBC-F3D7-74CE147F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1" y="113223"/>
            <a:ext cx="1203850" cy="6688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24FDDF-2603-9ABB-D2A0-5B283F8C96AB}"/>
              </a:ext>
            </a:extLst>
          </p:cNvPr>
          <p:cNvSpPr txBox="1"/>
          <p:nvPr/>
        </p:nvSpPr>
        <p:spPr>
          <a:xfrm>
            <a:off x="724618" y="969297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s-PE" sz="2400" b="0" dirty="0">
                <a:solidFill>
                  <a:schemeClr val="accent2"/>
                </a:solidFill>
                <a:latin typeface="Franklin Gothic Demi" panose="020B0703020102020204" pitchFamily="34" charset="0"/>
                <a:cs typeface="Arial"/>
              </a:rPr>
              <a:t>Agenda del reto BCP</a:t>
            </a:r>
            <a:endParaRPr kumimoji="0" lang="es-PE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BE8C35-895F-D817-A412-D8ABCD6B0465}"/>
              </a:ext>
            </a:extLst>
          </p:cNvPr>
          <p:cNvSpPr/>
          <p:nvPr/>
        </p:nvSpPr>
        <p:spPr>
          <a:xfrm>
            <a:off x="724618" y="1696008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2"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>
              <a:defRPr/>
            </a:pPr>
            <a:r>
              <a:rPr lang="es-PE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Modelamiento de datos</a:t>
            </a:r>
            <a:endParaRPr lang="es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white arrow in a circle&#10;&#10;Description automatically generated">
            <a:extLst>
              <a:ext uri="{FF2B5EF4-FFF2-40B4-BE49-F238E27FC236}">
                <a16:creationId xmlns:a16="http://schemas.microsoft.com/office/drawing/2014/main" id="{76C5D205-B282-FE2C-BB3D-893A861C7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08" y="1784831"/>
            <a:ext cx="462375" cy="462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31FC97-2151-B8DF-C9DF-35F8F13D39CD}"/>
              </a:ext>
            </a:extLst>
          </p:cNvPr>
          <p:cNvCxnSpPr>
            <a:cxnSpLocks/>
          </p:cNvCxnSpPr>
          <p:nvPr/>
        </p:nvCxnSpPr>
        <p:spPr>
          <a:xfrm>
            <a:off x="727113" y="2378253"/>
            <a:ext cx="10737774" cy="0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5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89">
            <a:extLst>
              <a:ext uri="{FF2B5EF4-FFF2-40B4-BE49-F238E27FC236}">
                <a16:creationId xmlns:a16="http://schemas.microsoft.com/office/drawing/2014/main" id="{1621DB2F-088B-9188-BA44-F90C823704B8}"/>
              </a:ext>
            </a:extLst>
          </p:cNvPr>
          <p:cNvSpPr/>
          <p:nvPr/>
        </p:nvSpPr>
        <p:spPr>
          <a:xfrm>
            <a:off x="308610" y="1491449"/>
            <a:ext cx="4449821" cy="5035080"/>
          </a:xfrm>
          <a:prstGeom prst="roundRect">
            <a:avLst>
              <a:gd name="adj" fmla="val 3326"/>
            </a:avLst>
          </a:prstGeom>
          <a:solidFill>
            <a:schemeClr val="bg1">
              <a:lumMod val="6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29" name="Picture 28" descr="Blue letters on a white background&#10;&#10;Description automatically generated">
            <a:extLst>
              <a:ext uri="{FF2B5EF4-FFF2-40B4-BE49-F238E27FC236}">
                <a16:creationId xmlns:a16="http://schemas.microsoft.com/office/drawing/2014/main" id="{C516A7A3-B13B-5DBC-F3D7-74CE147FF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1" y="113223"/>
            <a:ext cx="1203850" cy="6688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24FDDF-2603-9ABB-D2A0-5B283F8C96AB}"/>
              </a:ext>
            </a:extLst>
          </p:cNvPr>
          <p:cNvSpPr txBox="1"/>
          <p:nvPr/>
        </p:nvSpPr>
        <p:spPr>
          <a:xfrm>
            <a:off x="435821" y="745080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s-PE" sz="2400" b="0" dirty="0">
                <a:solidFill>
                  <a:schemeClr val="accent2"/>
                </a:solidFill>
                <a:latin typeface="Franklin Gothic Demi" panose="020B0703020102020204" pitchFamily="34" charset="0"/>
                <a:cs typeface="Arial"/>
              </a:rPr>
              <a:t>Modelo de datos</a:t>
            </a:r>
            <a:endParaRPr kumimoji="0" lang="es-PE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C98E53-516E-09B4-21A0-445004D105F7}"/>
              </a:ext>
            </a:extLst>
          </p:cNvPr>
          <p:cNvSpPr/>
          <p:nvPr/>
        </p:nvSpPr>
        <p:spPr>
          <a:xfrm>
            <a:off x="523782" y="1784412"/>
            <a:ext cx="1526959" cy="1793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ORGÁNICO DE ACTIVOS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E82A9-B1D0-F977-28A5-2DDA82959FE1}"/>
              </a:ext>
            </a:extLst>
          </p:cNvPr>
          <p:cNvSpPr/>
          <p:nvPr/>
        </p:nvSpPr>
        <p:spPr>
          <a:xfrm>
            <a:off x="2868966" y="1784412"/>
            <a:ext cx="1526959" cy="1793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ORGÁNICO DE CESADOS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4ECECED-AF21-CE1A-9B1F-51B8EDAF4D64}"/>
              </a:ext>
            </a:extLst>
          </p:cNvPr>
          <p:cNvCxnSpPr/>
          <p:nvPr/>
        </p:nvCxnSpPr>
        <p:spPr>
          <a:xfrm rot="16200000" flipH="1">
            <a:off x="1229558" y="3635406"/>
            <a:ext cx="1251750" cy="113634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BCC969A-89EC-B6B5-E2BD-3E5E50F3248B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2402150" y="3599156"/>
            <a:ext cx="1251751" cy="120884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EEFDC27-8AF9-1413-D809-EA2095217CF1}"/>
              </a:ext>
            </a:extLst>
          </p:cNvPr>
          <p:cNvSpPr/>
          <p:nvPr/>
        </p:nvSpPr>
        <p:spPr>
          <a:xfrm>
            <a:off x="1639671" y="4829453"/>
            <a:ext cx="1615736" cy="13465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PERSONAL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7D136-2312-666C-6736-BB05EC6E1568}"/>
              </a:ext>
            </a:extLst>
          </p:cNvPr>
          <p:cNvSpPr txBox="1"/>
          <p:nvPr/>
        </p:nvSpPr>
        <p:spPr>
          <a:xfrm>
            <a:off x="1978241" y="3808517"/>
            <a:ext cx="1208843" cy="37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UNIÓN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B6EEE1-6CBE-AD2C-10AE-336AE9B7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165" y="2083415"/>
            <a:ext cx="6025013" cy="4512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A8EFFF-1F79-95CA-D298-F37AA4C933C5}"/>
              </a:ext>
            </a:extLst>
          </p:cNvPr>
          <p:cNvSpPr txBox="1"/>
          <p:nvPr/>
        </p:nvSpPr>
        <p:spPr>
          <a:xfrm>
            <a:off x="5661751" y="891284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s-PE" sz="2400" b="0" dirty="0">
                <a:latin typeface="Franklin Gothic Demi" panose="020B0703020102020204" pitchFamily="34" charset="0"/>
                <a:cs typeface="Arial"/>
              </a:rPr>
              <a:t>Adicionalmente se crearon tablas de fecha y organización para </a:t>
            </a:r>
            <a:r>
              <a:rPr lang="es-PE" sz="2400" b="0" dirty="0">
                <a:solidFill>
                  <a:schemeClr val="accent2"/>
                </a:solidFill>
                <a:latin typeface="Franklin Gothic Demi" panose="020B0703020102020204" pitchFamily="34" charset="0"/>
                <a:cs typeface="Arial"/>
              </a:rPr>
              <a:t>obtener un modelo relacional estrella</a:t>
            </a:r>
            <a:endParaRPr kumimoji="0" lang="es-PE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22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3" grpId="0" animBg="1"/>
      <p:bldP spid="9" grpId="0" animBg="1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F059-38D3-0E74-8945-A429ABECD6FA}"/>
              </a:ext>
            </a:extLst>
          </p:cNvPr>
          <p:cNvSpPr/>
          <p:nvPr/>
        </p:nvSpPr>
        <p:spPr>
          <a:xfrm>
            <a:off x="548410" y="1568292"/>
            <a:ext cx="10913982" cy="3705044"/>
          </a:xfrm>
          <a:prstGeom prst="roundRect">
            <a:avLst>
              <a:gd name="adj" fmla="val 1797"/>
            </a:avLst>
          </a:prstGeom>
          <a:solidFill>
            <a:schemeClr val="bg1">
              <a:lumMod val="6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40D3394-3AD7-7EED-61D4-4D62C6303EE5}"/>
              </a:ext>
            </a:extLst>
          </p:cNvPr>
          <p:cNvSpPr/>
          <p:nvPr/>
        </p:nvSpPr>
        <p:spPr>
          <a:xfrm>
            <a:off x="729608" y="2519487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2"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>
              <a:defRPr/>
            </a:pPr>
            <a:r>
              <a:rPr lang="es-PE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Evaluación de indicador de rotación voluntaria</a:t>
            </a:r>
            <a:r>
              <a:rPr lang="es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DA8EA08-7E95-6884-8E55-80F2DFBCA4FB}"/>
              </a:ext>
            </a:extLst>
          </p:cNvPr>
          <p:cNvSpPr/>
          <p:nvPr/>
        </p:nvSpPr>
        <p:spPr>
          <a:xfrm>
            <a:off x="729608" y="3353114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Diagnóstico del nivel de rotación del BCP al cierre de diciembre 2017.</a:t>
            </a:r>
            <a:endParaRPr lang="es-PE" sz="1500" b="1" dirty="0">
              <a:solidFill>
                <a:prstClr val="white"/>
              </a:solidFill>
              <a:latin typeface="EYInterstate Regular" panose="02000503020000020004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2E69590-9510-CE51-D589-55DB57A61B64}"/>
              </a:ext>
            </a:extLst>
          </p:cNvPr>
          <p:cNvSpPr/>
          <p:nvPr/>
        </p:nvSpPr>
        <p:spPr>
          <a:xfrm>
            <a:off x="729608" y="4191893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Escala para el indicador de Rotación.</a:t>
            </a:r>
            <a:endParaRPr kumimoji="0" lang="es-PE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Regular" panose="02000503020000020004" pitchFamily="2" charset="0"/>
              <a:ea typeface="+mn-ea"/>
              <a:cs typeface="+mn-cs"/>
            </a:endParaRPr>
          </a:p>
        </p:txBody>
      </p:sp>
      <p:pic>
        <p:nvPicPr>
          <p:cNvPr id="20" name="Picture 19" descr="A white arrow in a circle&#10;&#10;Description automatically generated">
            <a:extLst>
              <a:ext uri="{FF2B5EF4-FFF2-40B4-BE49-F238E27FC236}">
                <a16:creationId xmlns:a16="http://schemas.microsoft.com/office/drawing/2014/main" id="{85B788C0-567C-AF84-B6E8-54085406A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4273093"/>
            <a:ext cx="462375" cy="462375"/>
          </a:xfrm>
          <a:prstGeom prst="rect">
            <a:avLst/>
          </a:prstGeom>
        </p:spPr>
      </p:pic>
      <p:pic>
        <p:nvPicPr>
          <p:cNvPr id="21" name="Picture 20" descr="A white arrow in a circle&#10;&#10;Description automatically generated">
            <a:extLst>
              <a:ext uri="{FF2B5EF4-FFF2-40B4-BE49-F238E27FC236}">
                <a16:creationId xmlns:a16="http://schemas.microsoft.com/office/drawing/2014/main" id="{EB624FAC-ED88-406C-39A4-BAAFE0986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3436299"/>
            <a:ext cx="462375" cy="462375"/>
          </a:xfrm>
          <a:prstGeom prst="rect">
            <a:avLst/>
          </a:prstGeom>
        </p:spPr>
      </p:pic>
      <p:pic>
        <p:nvPicPr>
          <p:cNvPr id="22" name="Picture 21" descr="A white arrow in a circle&#10;&#10;Description automatically generated">
            <a:extLst>
              <a:ext uri="{FF2B5EF4-FFF2-40B4-BE49-F238E27FC236}">
                <a16:creationId xmlns:a16="http://schemas.microsoft.com/office/drawing/2014/main" id="{6AD972BD-0DC5-0303-F293-AEFC6C48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2608310"/>
            <a:ext cx="462375" cy="462375"/>
          </a:xfrm>
          <a:prstGeom prst="rect">
            <a:avLst/>
          </a:prstGeom>
        </p:spPr>
      </p:pic>
      <p:grpSp>
        <p:nvGrpSpPr>
          <p:cNvPr id="25" name="Grupo 8">
            <a:extLst>
              <a:ext uri="{FF2B5EF4-FFF2-40B4-BE49-F238E27FC236}">
                <a16:creationId xmlns:a16="http://schemas.microsoft.com/office/drawing/2014/main" id="{A5D1E924-F4AC-EE0F-84A9-3760066719CA}"/>
              </a:ext>
            </a:extLst>
          </p:cNvPr>
          <p:cNvGrpSpPr/>
          <p:nvPr/>
        </p:nvGrpSpPr>
        <p:grpSpPr>
          <a:xfrm>
            <a:off x="724618" y="3201732"/>
            <a:ext cx="10737774" cy="1672406"/>
            <a:chOff x="1236763" y="3435290"/>
            <a:chExt cx="9720000" cy="167755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B745AA-A7C7-D4B9-7E05-6A9EA1F9AD26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3435290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06EF3B-F00C-9E09-E41E-4BA9CD6F4CCF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4274069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01E07F-717E-4CE5-944A-38D94B71DD50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5112848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Blue letters on a white background&#10;&#10;Description automatically generated">
            <a:extLst>
              <a:ext uri="{FF2B5EF4-FFF2-40B4-BE49-F238E27FC236}">
                <a16:creationId xmlns:a16="http://schemas.microsoft.com/office/drawing/2014/main" id="{C516A7A3-B13B-5DBC-F3D7-74CE147F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1" y="113223"/>
            <a:ext cx="1203850" cy="6688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24FDDF-2603-9ABB-D2A0-5B283F8C96AB}"/>
              </a:ext>
            </a:extLst>
          </p:cNvPr>
          <p:cNvSpPr txBox="1"/>
          <p:nvPr/>
        </p:nvSpPr>
        <p:spPr>
          <a:xfrm>
            <a:off x="724618" y="969297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s-PE" sz="2400" b="0" dirty="0">
                <a:solidFill>
                  <a:schemeClr val="accent2"/>
                </a:solidFill>
                <a:latin typeface="Franklin Gothic Demi" panose="020B0703020102020204" pitchFamily="34" charset="0"/>
                <a:cs typeface="Arial"/>
              </a:rPr>
              <a:t>Agenda del reto BCP</a:t>
            </a:r>
            <a:endParaRPr kumimoji="0" lang="es-PE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BE8C35-895F-D817-A412-D8ABCD6B0465}"/>
              </a:ext>
            </a:extLst>
          </p:cNvPr>
          <p:cNvSpPr/>
          <p:nvPr/>
        </p:nvSpPr>
        <p:spPr>
          <a:xfrm>
            <a:off x="724618" y="1696008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>
              <a:defRPr/>
            </a:pPr>
            <a:r>
              <a:rPr lang="es-PE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Modelamiento de datos</a:t>
            </a:r>
            <a:endParaRPr lang="es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white arrow in a circle&#10;&#10;Description automatically generated">
            <a:extLst>
              <a:ext uri="{FF2B5EF4-FFF2-40B4-BE49-F238E27FC236}">
                <a16:creationId xmlns:a16="http://schemas.microsoft.com/office/drawing/2014/main" id="{76C5D205-B282-FE2C-BB3D-893A861C7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08" y="1784831"/>
            <a:ext cx="462375" cy="462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31FC97-2151-B8DF-C9DF-35F8F13D39CD}"/>
              </a:ext>
            </a:extLst>
          </p:cNvPr>
          <p:cNvCxnSpPr>
            <a:cxnSpLocks/>
          </p:cNvCxnSpPr>
          <p:nvPr/>
        </p:nvCxnSpPr>
        <p:spPr>
          <a:xfrm>
            <a:off x="727113" y="2378253"/>
            <a:ext cx="10737774" cy="0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86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letters on a white background&#10;&#10;Description automatically generated">
            <a:extLst>
              <a:ext uri="{FF2B5EF4-FFF2-40B4-BE49-F238E27FC236}">
                <a16:creationId xmlns:a16="http://schemas.microsoft.com/office/drawing/2014/main" id="{BBA80007-004D-3759-784A-79E7000A7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1" y="113223"/>
            <a:ext cx="1203850" cy="6688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C52D68-B6E1-DB3D-EFCB-8CC78443C57A}"/>
              </a:ext>
            </a:extLst>
          </p:cNvPr>
          <p:cNvSpPr txBox="1"/>
          <p:nvPr/>
        </p:nvSpPr>
        <p:spPr>
          <a:xfrm>
            <a:off x="116432" y="666956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s-PE" sz="2400" b="0" dirty="0">
                <a:solidFill>
                  <a:schemeClr val="accent2"/>
                </a:solidFill>
                <a:latin typeface="Franklin Gothic Demi" panose="020B0703020102020204" pitchFamily="34" charset="0"/>
                <a:cs typeface="Arial"/>
              </a:rPr>
              <a:t>Indicador de rotación</a:t>
            </a:r>
            <a:endParaRPr kumimoji="0" lang="es-PE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A08921-125F-2DBF-4D14-44D5D0F9C1F3}"/>
              </a:ext>
            </a:extLst>
          </p:cNvPr>
          <p:cNvGrpSpPr/>
          <p:nvPr/>
        </p:nvGrpSpPr>
        <p:grpSpPr>
          <a:xfrm>
            <a:off x="174743" y="1146958"/>
            <a:ext cx="3787419" cy="5466906"/>
            <a:chOff x="174743" y="1146958"/>
            <a:chExt cx="3787419" cy="5466906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D541C97-A715-BD2F-F5C7-59C48BF83804}"/>
                </a:ext>
              </a:extLst>
            </p:cNvPr>
            <p:cNvSpPr/>
            <p:nvPr/>
          </p:nvSpPr>
          <p:spPr>
            <a:xfrm>
              <a:off x="174743" y="1146958"/>
              <a:ext cx="3787419" cy="5466906"/>
            </a:xfrm>
            <a:prstGeom prst="roundRect">
              <a:avLst>
                <a:gd name="adj" fmla="val 1797"/>
              </a:avLst>
            </a:prstGeom>
            <a:solidFill>
              <a:schemeClr val="bg1">
                <a:lumMod val="65000"/>
                <a:alpha val="30196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4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C3D711-F749-BBC0-40D2-A7D70EC47F7B}"/>
                </a:ext>
              </a:extLst>
            </p:cNvPr>
            <p:cNvSpPr txBox="1"/>
            <p:nvPr/>
          </p:nvSpPr>
          <p:spPr>
            <a:xfrm>
              <a:off x="370992" y="1466614"/>
              <a:ext cx="3438000" cy="2769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S" sz="12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nsolas" panose="020B0609020204030204" pitchFamily="49" charset="0"/>
                </a:rPr>
                <a:t>Fórmula 1</a:t>
              </a:r>
              <a:r>
                <a:rPr lang="es-US" sz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nsolas" panose="020B0609020204030204" pitchFamily="49" charset="0"/>
                </a:rPr>
                <a:t>:</a:t>
              </a:r>
              <a:endParaRPr lang="es-PE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57AFB39-A687-E05C-D462-FB6D24AD51BE}"/>
                </a:ext>
              </a:extLst>
            </p:cNvPr>
            <p:cNvGrpSpPr/>
            <p:nvPr/>
          </p:nvGrpSpPr>
          <p:grpSpPr>
            <a:xfrm>
              <a:off x="372155" y="1806481"/>
              <a:ext cx="3498120" cy="795712"/>
              <a:chOff x="313987" y="2089817"/>
              <a:chExt cx="3498120" cy="53616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8F502E-2D1E-867A-BA03-0849A51E5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169" y="2357897"/>
                <a:ext cx="32185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A944D88-83D0-384B-B70F-51D5074D08E6}"/>
                  </a:ext>
                </a:extLst>
              </p:cNvPr>
              <p:cNvGrpSpPr/>
              <p:nvPr/>
            </p:nvGrpSpPr>
            <p:grpSpPr>
              <a:xfrm>
                <a:off x="313987" y="2089817"/>
                <a:ext cx="3498120" cy="536160"/>
                <a:chOff x="294444" y="2903937"/>
                <a:chExt cx="3498120" cy="536160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7F40F41-E41E-55DF-92B9-3D141DC8C18B}"/>
                    </a:ext>
                  </a:extLst>
                </p:cNvPr>
                <p:cNvSpPr txBox="1"/>
                <p:nvPr/>
              </p:nvSpPr>
              <p:spPr>
                <a:xfrm>
                  <a:off x="318350" y="2903937"/>
                  <a:ext cx="3414093" cy="311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US" sz="12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onsolas" panose="020B0609020204030204" pitchFamily="49" charset="0"/>
                    </a:rPr>
                    <a:t>(</a:t>
                  </a:r>
                  <a:r>
                    <a:rPr lang="es-US" sz="1200" dirty="0">
                      <a:latin typeface="Calibri" panose="020F0502020204030204" pitchFamily="34" charset="0"/>
                    </a:rPr>
                    <a:t>∑ </a:t>
                  </a:r>
                  <a:r>
                    <a:rPr lang="es-US" sz="12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onsolas" panose="020B0609020204030204" pitchFamily="49" charset="0"/>
                    </a:rPr>
                    <a:t>Ingresos de los 12 últimos meses +</a:t>
                  </a:r>
                  <a:r>
                    <a:rPr lang="es-US" sz="1200" dirty="0">
                      <a:latin typeface="Calibri" panose="020F0502020204030204" pitchFamily="34" charset="0"/>
                    </a:rPr>
                    <a:t> ∑</a:t>
                  </a:r>
                  <a:r>
                    <a:rPr lang="es-US" sz="12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onsolas" panose="020B0609020204030204" pitchFamily="49" charset="0"/>
                    </a:rPr>
                    <a:t> Ceses de los 12 últimos meses)/2</a:t>
                  </a:r>
                  <a:endParaRPr lang="es-PE" sz="12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E5F2A44-3A7F-D6EC-79C1-F430BF35D981}"/>
                    </a:ext>
                  </a:extLst>
                </p:cNvPr>
                <p:cNvSpPr txBox="1"/>
                <p:nvPr/>
              </p:nvSpPr>
              <p:spPr>
                <a:xfrm>
                  <a:off x="318351" y="3163098"/>
                  <a:ext cx="3474213" cy="186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US" sz="1200" dirty="0">
                      <a:latin typeface="Calibri" panose="020F0502020204030204" pitchFamily="34" charset="0"/>
                      <a:ea typeface="Calibri" panose="020F0502020204030204" pitchFamily="34" charset="0"/>
                      <a:cs typeface="Consolas" panose="020B0609020204030204" pitchFamily="49" charset="0"/>
                    </a:rPr>
                    <a:t>P</a:t>
                  </a:r>
                  <a:r>
                    <a:rPr lang="es-US" sz="12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onsolas" panose="020B0609020204030204" pitchFamily="49" charset="0"/>
                    </a:rPr>
                    <a:t>romedio de colaboradores de los 12 últimos meses</a:t>
                  </a:r>
                  <a:endParaRPr lang="es-PE" sz="12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8CCDC54-7549-DEC8-274B-291F14173294}"/>
                    </a:ext>
                  </a:extLst>
                </p:cNvPr>
                <p:cNvSpPr/>
                <p:nvPr/>
              </p:nvSpPr>
              <p:spPr>
                <a:xfrm>
                  <a:off x="294444" y="2903937"/>
                  <a:ext cx="3437998" cy="5361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01600" prst="ribl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</p:grp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573B69C-9038-460F-5595-A3A72904483C}"/>
                </a:ext>
              </a:extLst>
            </p:cNvPr>
            <p:cNvSpPr txBox="1"/>
            <p:nvPr/>
          </p:nvSpPr>
          <p:spPr>
            <a:xfrm>
              <a:off x="396062" y="2830655"/>
              <a:ext cx="3412929" cy="34778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s-PE" sz="1100" b="1" i="0" dirty="0">
                  <a:solidFill>
                    <a:schemeClr val="accent2"/>
                  </a:solidFill>
                  <a:effectLst/>
                </a:rPr>
                <a:t>Ventajas:</a:t>
              </a:r>
              <a:br>
                <a:rPr lang="es-PE" sz="1100" dirty="0"/>
              </a:br>
              <a:br>
                <a:rPr lang="es-PE" sz="1100" dirty="0"/>
              </a:br>
              <a:r>
                <a:rPr lang="es-PE" sz="1100" dirty="0"/>
                <a:t>- </a:t>
              </a:r>
              <a:r>
                <a:rPr lang="es-PE" sz="1100" b="0" i="0" dirty="0">
                  <a:solidFill>
                    <a:srgbClr val="222222"/>
                  </a:solidFill>
                  <a:effectLst/>
                </a:rPr>
                <a:t>Toma en cuenta tanto los ingresos como los ceses durante un período de 12 meses, lo que proporciona una vista más amplia de la rotación.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br>
                <a:rPr lang="es-PE" sz="1100" dirty="0"/>
              </a:br>
              <a:r>
                <a:rPr lang="es-PE" sz="1100" dirty="0"/>
                <a:t>- </a:t>
              </a:r>
              <a:r>
                <a:rPr lang="es-PE" sz="1100" b="0" i="0" dirty="0">
                  <a:solidFill>
                    <a:srgbClr val="222222"/>
                  </a:solidFill>
                  <a:effectLst/>
                </a:rPr>
                <a:t>Utiliza el promedio de colaboradores de los últimos 12 meses, lo que puede suavizar las fluctuaciones estacionales.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s-PE" sz="1100" b="0" i="0" dirty="0">
                <a:solidFill>
                  <a:srgbClr val="222222"/>
                </a:solidFill>
                <a:effectLst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s-PE" sz="1100" b="1" dirty="0">
                  <a:solidFill>
                    <a:schemeClr val="accent2"/>
                  </a:solidFill>
                </a:rPr>
                <a:t>Desventajas:</a:t>
              </a:r>
              <a:br>
                <a:rPr lang="es-PE" sz="1100" dirty="0"/>
              </a:br>
              <a:br>
                <a:rPr lang="es-PE" sz="1100" dirty="0"/>
              </a:br>
              <a:r>
                <a:rPr lang="es-PE" sz="1100" dirty="0"/>
                <a:t>- </a:t>
              </a:r>
              <a:r>
                <a:rPr lang="es-PE" sz="1100" dirty="0">
                  <a:solidFill>
                    <a:srgbClr val="222222"/>
                  </a:solidFill>
                </a:rPr>
                <a:t>Puede verse afectada por eventos extremos en ingresos o ceses en un mes específico, ya que se basa en la suma de los últimos 12 meses.</a:t>
              </a:r>
              <a:br>
                <a:rPr lang="es-PE" sz="1100" dirty="0">
                  <a:solidFill>
                    <a:srgbClr val="222222"/>
                  </a:solidFill>
                </a:rPr>
              </a:br>
              <a:br>
                <a:rPr lang="es-PE" sz="1100" dirty="0"/>
              </a:br>
              <a:r>
                <a:rPr lang="es-PE" sz="1100" dirty="0"/>
                <a:t>- </a:t>
              </a:r>
              <a:r>
                <a:rPr lang="es-PE" sz="1100" dirty="0">
                  <a:solidFill>
                    <a:srgbClr val="222222"/>
                  </a:solidFill>
                </a:rPr>
                <a:t>Si la empresa ha estado creciendo o reduciendo su fuerza laboral significativamente, el promedio de colaboradores puede no reflejar adecuadamente la situación actual.</a:t>
              </a:r>
              <a:endParaRPr lang="es-PE" sz="1100" dirty="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52C2FED2-5B38-C713-F597-51A38572EB10}"/>
              </a:ext>
            </a:extLst>
          </p:cNvPr>
          <p:cNvGrpSpPr/>
          <p:nvPr/>
        </p:nvGrpSpPr>
        <p:grpSpPr>
          <a:xfrm>
            <a:off x="4178559" y="1146958"/>
            <a:ext cx="3787419" cy="5466906"/>
            <a:chOff x="4178559" y="1146958"/>
            <a:chExt cx="3787419" cy="5466906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EDE06157-37D9-2BBD-ACD4-02070BEB11C6}"/>
                </a:ext>
              </a:extLst>
            </p:cNvPr>
            <p:cNvSpPr/>
            <p:nvPr/>
          </p:nvSpPr>
          <p:spPr>
            <a:xfrm>
              <a:off x="4178559" y="1146958"/>
              <a:ext cx="3787419" cy="5466906"/>
            </a:xfrm>
            <a:prstGeom prst="roundRect">
              <a:avLst>
                <a:gd name="adj" fmla="val 1797"/>
              </a:avLst>
            </a:prstGeom>
            <a:solidFill>
              <a:schemeClr val="bg1">
                <a:lumMod val="65000"/>
                <a:alpha val="30196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4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E3A0E5-F0FB-D29D-A42B-035AA31F304C}"/>
                </a:ext>
              </a:extLst>
            </p:cNvPr>
            <p:cNvSpPr txBox="1"/>
            <p:nvPr/>
          </p:nvSpPr>
          <p:spPr>
            <a:xfrm>
              <a:off x="4447348" y="1471140"/>
              <a:ext cx="3297304" cy="276999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0F4874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S" sz="12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nsolas" panose="020B0609020204030204" pitchFamily="49" charset="0"/>
                </a:rPr>
                <a:t>Fórmula 2</a:t>
              </a:r>
              <a:r>
                <a:rPr lang="es-US" sz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nsolas" panose="020B0609020204030204" pitchFamily="49" charset="0"/>
                </a:rPr>
                <a:t>:</a:t>
              </a:r>
              <a:endParaRPr lang="es-PE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D20B0D5-730E-49FB-CBA4-0E5809F20842}"/>
                </a:ext>
              </a:extLst>
            </p:cNvPr>
            <p:cNvGrpSpPr/>
            <p:nvPr/>
          </p:nvGrpSpPr>
          <p:grpSpPr>
            <a:xfrm>
              <a:off x="4411239" y="1816859"/>
              <a:ext cx="3502154" cy="795712"/>
              <a:chOff x="256793" y="2089817"/>
              <a:chExt cx="3651591" cy="53616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4F0CE93-A6CF-087B-3BB2-D5AF47077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169" y="2357897"/>
                <a:ext cx="32185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F30C8F6-2A31-321F-EDEC-77285E0A8F3B}"/>
                  </a:ext>
                </a:extLst>
              </p:cNvPr>
              <p:cNvGrpSpPr/>
              <p:nvPr/>
            </p:nvGrpSpPr>
            <p:grpSpPr>
              <a:xfrm>
                <a:off x="256793" y="2089817"/>
                <a:ext cx="3651591" cy="536160"/>
                <a:chOff x="237250" y="2903937"/>
                <a:chExt cx="3651591" cy="536160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1C6436D-73FE-FFC1-70DB-81DE728473A5}"/>
                    </a:ext>
                  </a:extLst>
                </p:cNvPr>
                <p:cNvSpPr txBox="1"/>
                <p:nvPr/>
              </p:nvSpPr>
              <p:spPr>
                <a:xfrm>
                  <a:off x="393650" y="2951296"/>
                  <a:ext cx="3338792" cy="186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US" sz="12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onsolas" panose="020B0609020204030204" pitchFamily="49" charset="0"/>
                    </a:rPr>
                    <a:t>(</a:t>
                  </a:r>
                  <a:r>
                    <a:rPr lang="es-US" sz="1200" dirty="0">
                      <a:latin typeface="Calibri" panose="020F0502020204030204" pitchFamily="34" charset="0"/>
                    </a:rPr>
                    <a:t>∑</a:t>
                  </a:r>
                  <a:r>
                    <a:rPr lang="es-US" sz="12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onsolas" panose="020B0609020204030204" pitchFamily="49" charset="0"/>
                    </a:rPr>
                    <a:t> de ceses de los 12 últimos meses/2) </a:t>
                  </a:r>
                  <a:endParaRPr lang="es-PE" sz="12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8EE89A8-ED4C-45A7-A636-43B82AD09DB2}"/>
                    </a:ext>
                  </a:extLst>
                </p:cNvPr>
                <p:cNvSpPr txBox="1"/>
                <p:nvPr/>
              </p:nvSpPr>
              <p:spPr>
                <a:xfrm>
                  <a:off x="237250" y="3170782"/>
                  <a:ext cx="3651591" cy="186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200" dirty="0">
                      <a:latin typeface="Calibri" panose="020F0502020204030204" pitchFamily="34" charset="0"/>
                      <a:ea typeface="Calibri" panose="020F0502020204030204" pitchFamily="34" charset="0"/>
                      <a:cs typeface="Consolas" panose="020B0609020204030204" pitchFamily="49" charset="0"/>
                    </a:rPr>
                    <a:t>C</a:t>
                  </a:r>
                  <a:r>
                    <a:rPr lang="es-US" sz="12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onsolas" panose="020B0609020204030204" pitchFamily="49" charset="0"/>
                    </a:rPr>
                    <a:t>olaboradores del último mes del periodo evaluado</a:t>
                  </a:r>
                  <a:endParaRPr lang="es-PE" sz="12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FC38F0C-5205-5576-6C2E-34953B044401}"/>
                    </a:ext>
                  </a:extLst>
                </p:cNvPr>
                <p:cNvSpPr/>
                <p:nvPr/>
              </p:nvSpPr>
              <p:spPr>
                <a:xfrm>
                  <a:off x="294444" y="2903937"/>
                  <a:ext cx="3437998" cy="5361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01600" prst="ribl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</p:grp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3E9DFE-9F38-6FBA-81B4-32DEB0FE80DC}"/>
                </a:ext>
              </a:extLst>
            </p:cNvPr>
            <p:cNvSpPr txBox="1"/>
            <p:nvPr/>
          </p:nvSpPr>
          <p:spPr>
            <a:xfrm>
              <a:off x="4466090" y="2835030"/>
              <a:ext cx="3297304" cy="34778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s-PE" sz="1100" b="1" i="0" dirty="0">
                  <a:solidFill>
                    <a:schemeClr val="accent2"/>
                  </a:solidFill>
                  <a:effectLst/>
                </a:rPr>
                <a:t>Ventajas:</a:t>
              </a:r>
              <a:br>
                <a:rPr lang="es-PE" sz="1100" dirty="0"/>
              </a:br>
              <a:br>
                <a:rPr lang="es-PE" sz="1100" dirty="0"/>
              </a:br>
              <a:r>
                <a:rPr lang="es-PE" sz="1100" dirty="0"/>
                <a:t>- </a:t>
              </a:r>
              <a:r>
                <a:rPr lang="es-PE" sz="1100" b="0" i="0" dirty="0">
                  <a:solidFill>
                    <a:srgbClr val="222222"/>
                  </a:solidFill>
                  <a:effectLst/>
                </a:rPr>
                <a:t>Se centra exclusivamente en los ceses, lo que puede ser útil si estás particularmente interesado en evaluar la pérdida de empleados.</a:t>
              </a:r>
            </a:p>
            <a:p>
              <a:pPr algn="just"/>
              <a:br>
                <a:rPr lang="es-PE" sz="1100" dirty="0"/>
              </a:br>
              <a:r>
                <a:rPr lang="es-PE" sz="1100" dirty="0"/>
                <a:t>- Puede ayudar a tomar decisiones inmediatas en función de la rotación más reciente </a:t>
              </a:r>
              <a:r>
                <a:rPr lang="es-PE" sz="1100" b="0" i="0" dirty="0">
                  <a:solidFill>
                    <a:srgbClr val="222222"/>
                  </a:solidFill>
                  <a:effectLst/>
                </a:rPr>
                <a:t>de colaboradores del último mes.</a:t>
              </a:r>
            </a:p>
            <a:p>
              <a:pPr algn="just"/>
              <a:br>
                <a:rPr lang="es-PE" sz="1100" dirty="0"/>
              </a:br>
              <a:r>
                <a:rPr lang="es-PE" sz="1100" b="1" i="0" dirty="0">
                  <a:solidFill>
                    <a:schemeClr val="accent2"/>
                  </a:solidFill>
                  <a:effectLst/>
                </a:rPr>
                <a:t>Desventajas</a:t>
              </a:r>
              <a:r>
                <a:rPr lang="es-PE" sz="1100" b="0" i="0" dirty="0">
                  <a:solidFill>
                    <a:schemeClr val="accent2"/>
                  </a:solidFill>
                  <a:effectLst/>
                </a:rPr>
                <a:t>:</a:t>
              </a:r>
              <a:br>
                <a:rPr lang="es-PE" sz="1100" dirty="0"/>
              </a:br>
              <a:br>
                <a:rPr lang="es-PE" sz="1100" dirty="0"/>
              </a:br>
              <a:r>
                <a:rPr lang="es-PE" sz="1100" dirty="0"/>
                <a:t>- </a:t>
              </a:r>
              <a:r>
                <a:rPr lang="es-PE" sz="1100" b="0" i="0" dirty="0">
                  <a:solidFill>
                    <a:srgbClr val="222222"/>
                  </a:solidFill>
                  <a:effectLst/>
                </a:rPr>
                <a:t>No tiene en cuenta los ingresos, lo que puede dar una imagen incompleta de la rotación.</a:t>
              </a:r>
            </a:p>
            <a:p>
              <a:pPr algn="just"/>
              <a:br>
                <a:rPr lang="es-PE" sz="1100" dirty="0"/>
              </a:br>
              <a:r>
                <a:rPr lang="es-PE" sz="1100" dirty="0"/>
                <a:t>- </a:t>
              </a:r>
              <a:r>
                <a:rPr lang="es-PE" sz="1100" b="0" i="0" dirty="0">
                  <a:solidFill>
                    <a:srgbClr val="222222"/>
                  </a:solidFill>
                  <a:effectLst/>
                </a:rPr>
                <a:t>El uso de la mitad de la suma de ceses de los últimos 12 meses puede distorsionar la métrica si ha habido fluctuaciones significativas en la cantidad de ceses.</a:t>
              </a:r>
            </a:p>
            <a:p>
              <a:pPr algn="just"/>
              <a:endParaRPr lang="es-PE" sz="1100" dirty="0">
                <a:solidFill>
                  <a:srgbClr val="222222"/>
                </a:solidFill>
              </a:endParaRPr>
            </a:p>
            <a:p>
              <a:pPr algn="just"/>
              <a:endParaRPr lang="es-PE" sz="1100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044C74B1-E256-866B-EBA4-77F8A1DDC0FB}"/>
              </a:ext>
            </a:extLst>
          </p:cNvPr>
          <p:cNvGrpSpPr/>
          <p:nvPr/>
        </p:nvGrpSpPr>
        <p:grpSpPr>
          <a:xfrm>
            <a:off x="8216627" y="1128621"/>
            <a:ext cx="3787419" cy="5466906"/>
            <a:chOff x="8216627" y="1128621"/>
            <a:chExt cx="3787419" cy="5466906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F2A65546-2AB6-49EC-EE12-34586EEB46C4}"/>
                </a:ext>
              </a:extLst>
            </p:cNvPr>
            <p:cNvSpPr/>
            <p:nvPr/>
          </p:nvSpPr>
          <p:spPr>
            <a:xfrm>
              <a:off x="8216627" y="1128621"/>
              <a:ext cx="3787419" cy="5466906"/>
            </a:xfrm>
            <a:prstGeom prst="roundRect">
              <a:avLst>
                <a:gd name="adj" fmla="val 1797"/>
              </a:avLst>
            </a:prstGeom>
            <a:solidFill>
              <a:schemeClr val="bg1">
                <a:lumMod val="65000"/>
                <a:alpha val="30196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4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FF1A89-BFFE-5057-0467-D350A66A92A3}"/>
                </a:ext>
              </a:extLst>
            </p:cNvPr>
            <p:cNvSpPr txBox="1"/>
            <p:nvPr/>
          </p:nvSpPr>
          <p:spPr>
            <a:xfrm>
              <a:off x="8447829" y="1466614"/>
              <a:ext cx="3438000" cy="2769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US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onsolas" panose="020B0609020204030204" pitchFamily="49" charset="0"/>
                </a:rPr>
                <a:t>Fórmula BPC</a:t>
              </a:r>
              <a:r>
                <a:rPr lang="es-US" sz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nsolas" panose="020B0609020204030204" pitchFamily="49" charset="0"/>
                </a:rPr>
                <a:t>:</a:t>
              </a:r>
              <a:endParaRPr lang="es-PE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74DD293-E0E0-270A-8A14-DF111082909B}"/>
                </a:ext>
              </a:extLst>
            </p:cNvPr>
            <p:cNvGrpSpPr/>
            <p:nvPr/>
          </p:nvGrpSpPr>
          <p:grpSpPr>
            <a:xfrm>
              <a:off x="8447830" y="1807422"/>
              <a:ext cx="3498120" cy="795712"/>
              <a:chOff x="313987" y="2089817"/>
              <a:chExt cx="3498120" cy="536160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1775708-D7D3-50C3-0702-6C73B49AB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169" y="2357897"/>
                <a:ext cx="32185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E782923-2D01-5F83-3787-DB35CCED3362}"/>
                  </a:ext>
                </a:extLst>
              </p:cNvPr>
              <p:cNvGrpSpPr/>
              <p:nvPr/>
            </p:nvGrpSpPr>
            <p:grpSpPr>
              <a:xfrm>
                <a:off x="313987" y="2089817"/>
                <a:ext cx="3498120" cy="536160"/>
                <a:chOff x="294444" y="2903937"/>
                <a:chExt cx="3498120" cy="536160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DF9037D-FFC5-EDD5-B84B-2000231A1A4E}"/>
                    </a:ext>
                  </a:extLst>
                </p:cNvPr>
                <p:cNvSpPr txBox="1"/>
                <p:nvPr/>
              </p:nvSpPr>
              <p:spPr>
                <a:xfrm>
                  <a:off x="393650" y="2951296"/>
                  <a:ext cx="3338792" cy="311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US" sz="1200" dirty="0">
                      <a:latin typeface="Calibri" panose="020F0502020204030204" pitchFamily="34" charset="0"/>
                    </a:rPr>
                    <a:t>∑</a:t>
                  </a:r>
                  <a:r>
                    <a:rPr lang="es-PE" sz="1200" dirty="0">
                      <a:latin typeface="Calibri" panose="020F0502020204030204" pitchFamily="34" charset="0"/>
                    </a:rPr>
                    <a:t> de ceses de los 12 últimos mes</a:t>
                  </a:r>
                </a:p>
                <a:p>
                  <a:endParaRPr lang="es-PE" sz="12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202BC27-5969-2D6C-F59D-3068B5513ACE}"/>
                    </a:ext>
                  </a:extLst>
                </p:cNvPr>
                <p:cNvSpPr txBox="1"/>
                <p:nvPr/>
              </p:nvSpPr>
              <p:spPr>
                <a:xfrm>
                  <a:off x="354564" y="3163098"/>
                  <a:ext cx="3438000" cy="186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US" sz="1200" dirty="0">
                      <a:latin typeface="Calibri" panose="020F0502020204030204" pitchFamily="34" charset="0"/>
                      <a:ea typeface="Calibri" panose="020F0502020204030204" pitchFamily="34" charset="0"/>
                      <a:cs typeface="Consolas" panose="020B0609020204030204" pitchFamily="49" charset="0"/>
                    </a:rPr>
                    <a:t>P</a:t>
                  </a:r>
                  <a:r>
                    <a:rPr lang="es-US" sz="12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onsolas" panose="020B0609020204030204" pitchFamily="49" charset="0"/>
                    </a:rPr>
                    <a:t>romedio de colaboradores de los 12 últimos meses</a:t>
                  </a:r>
                  <a:endParaRPr lang="es-PE" sz="12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EA24A5E9-219D-CACC-F3C4-E4FC79DC18F9}"/>
                    </a:ext>
                  </a:extLst>
                </p:cNvPr>
                <p:cNvSpPr/>
                <p:nvPr/>
              </p:nvSpPr>
              <p:spPr>
                <a:xfrm>
                  <a:off x="294444" y="2903937"/>
                  <a:ext cx="3437998" cy="5361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01600" prst="rible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PE"/>
                </a:p>
              </p:txBody>
            </p:sp>
          </p:grpSp>
        </p:grpSp>
        <p:sp>
          <p:nvSpPr>
            <p:cNvPr id="2" name="TextBox 79">
              <a:extLst>
                <a:ext uri="{FF2B5EF4-FFF2-40B4-BE49-F238E27FC236}">
                  <a16:creationId xmlns:a16="http://schemas.microsoft.com/office/drawing/2014/main" id="{A159B92E-C909-06A6-7E08-95A3958B0521}"/>
                </a:ext>
              </a:extLst>
            </p:cNvPr>
            <p:cNvSpPr txBox="1"/>
            <p:nvPr/>
          </p:nvSpPr>
          <p:spPr>
            <a:xfrm>
              <a:off x="8447828" y="2831249"/>
              <a:ext cx="3438000" cy="34778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s-PE" sz="1100" b="1" i="0" dirty="0">
                  <a:solidFill>
                    <a:schemeClr val="accent2"/>
                  </a:solidFill>
                  <a:effectLst/>
                </a:rPr>
                <a:t>Ventajas:</a:t>
              </a:r>
              <a:br>
                <a:rPr lang="es-PE" sz="1100" dirty="0"/>
              </a:br>
              <a:br>
                <a:rPr lang="es-PE" sz="1100" dirty="0"/>
              </a:br>
              <a:r>
                <a:rPr lang="es-PE" sz="1100" dirty="0"/>
                <a:t>- </a:t>
              </a:r>
              <a:r>
                <a:rPr lang="es-PE" sz="1100" b="0" i="0" dirty="0">
                  <a:solidFill>
                    <a:srgbClr val="222222"/>
                  </a:solidFill>
                  <a:effectLst/>
                </a:rPr>
                <a:t>Ofrece una visión de la rotación de empleados en un horizonte temporal de 12 meses, lo que proporciona una evaluación más estable y menos susceptible a las fluctuaciones mensuales o estacionales. </a:t>
              </a:r>
            </a:p>
            <a:p>
              <a:pPr algn="just"/>
              <a:endParaRPr lang="es-PE" sz="1100" dirty="0">
                <a:solidFill>
                  <a:srgbClr val="222222"/>
                </a:solidFill>
              </a:endParaRPr>
            </a:p>
            <a:p>
              <a:pPr algn="just"/>
              <a:r>
                <a:rPr lang="es-PE" sz="1100" b="0" i="0" dirty="0">
                  <a:solidFill>
                    <a:srgbClr val="222222"/>
                  </a:solidFill>
                  <a:effectLst/>
                </a:rPr>
                <a:t> - Puede ser adecuada para un análisis a medio plazo.</a:t>
              </a:r>
            </a:p>
            <a:p>
              <a:pPr algn="just"/>
              <a:endParaRPr lang="es-PE" sz="1100" dirty="0"/>
            </a:p>
            <a:p>
              <a:pPr algn="just"/>
              <a:br>
                <a:rPr lang="es-PE" sz="1100" dirty="0"/>
              </a:br>
              <a:r>
                <a:rPr lang="es-PE" sz="1100" b="1" i="0" dirty="0">
                  <a:solidFill>
                    <a:schemeClr val="accent2"/>
                  </a:solidFill>
                  <a:effectLst/>
                </a:rPr>
                <a:t>Desventajas</a:t>
              </a:r>
              <a:r>
                <a:rPr lang="es-PE" sz="1100" b="0" i="0" dirty="0">
                  <a:solidFill>
                    <a:schemeClr val="accent2"/>
                  </a:solidFill>
                  <a:effectLst/>
                </a:rPr>
                <a:t>:</a:t>
              </a:r>
              <a:br>
                <a:rPr lang="es-PE" sz="1100" dirty="0"/>
              </a:br>
              <a:br>
                <a:rPr lang="es-PE" sz="1100" dirty="0"/>
              </a:br>
              <a:r>
                <a:rPr lang="es-PE" sz="1100" dirty="0"/>
                <a:t>-</a:t>
              </a:r>
              <a:r>
                <a:rPr lang="es-PE" sz="1100" b="0" i="0" dirty="0">
                  <a:solidFill>
                    <a:srgbClr val="222222"/>
                  </a:solidFill>
                  <a:effectLst/>
                </a:rPr>
                <a:t> Si el banco ha experimentado cambios significativos en la fuerza laboral, el promedio de colaboradores puede no reflejar la situación actual.</a:t>
              </a:r>
            </a:p>
            <a:p>
              <a:pPr algn="just"/>
              <a:endParaRPr lang="es-PE" sz="1100" dirty="0">
                <a:solidFill>
                  <a:srgbClr val="222222"/>
                </a:solidFill>
              </a:endParaRPr>
            </a:p>
            <a:p>
              <a:pPr algn="just"/>
              <a:endParaRPr lang="es-PE" sz="1100" dirty="0">
                <a:solidFill>
                  <a:srgbClr val="222222"/>
                </a:solidFill>
              </a:endParaRPr>
            </a:p>
            <a:p>
              <a:pPr algn="just"/>
              <a:endParaRPr lang="es-PE" sz="1100" dirty="0">
                <a:solidFill>
                  <a:srgbClr val="222222"/>
                </a:solidFill>
              </a:endParaRPr>
            </a:p>
            <a:p>
              <a:pPr algn="just"/>
              <a:endParaRPr lang="es-PE" sz="1100" dirty="0">
                <a:solidFill>
                  <a:srgbClr val="222222"/>
                </a:solidFill>
              </a:endParaRPr>
            </a:p>
            <a:p>
              <a:pPr algn="just"/>
              <a:endParaRPr lang="es-PE" sz="1100" dirty="0"/>
            </a:p>
          </p:txBody>
        </p:sp>
      </p:grpSp>
      <p:pic>
        <p:nvPicPr>
          <p:cNvPr id="7" name="Picture 86">
            <a:extLst>
              <a:ext uri="{FF2B5EF4-FFF2-40B4-BE49-F238E27FC236}">
                <a16:creationId xmlns:a16="http://schemas.microsoft.com/office/drawing/2014/main" id="{94F20976-7724-FAC3-FCB3-072C3FEC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47" y="4411705"/>
            <a:ext cx="392647" cy="392647"/>
          </a:xfrm>
          <a:prstGeom prst="rect">
            <a:avLst/>
          </a:prstGeom>
        </p:spPr>
      </p:pic>
      <p:pic>
        <p:nvPicPr>
          <p:cNvPr id="8" name="Picture 86">
            <a:extLst>
              <a:ext uri="{FF2B5EF4-FFF2-40B4-BE49-F238E27FC236}">
                <a16:creationId xmlns:a16="http://schemas.microsoft.com/office/drawing/2014/main" id="{311B2859-A676-035E-8833-9ECBD824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75" y="4411705"/>
            <a:ext cx="392647" cy="392647"/>
          </a:xfrm>
          <a:prstGeom prst="rect">
            <a:avLst/>
          </a:prstGeom>
        </p:spPr>
      </p:pic>
      <p:pic>
        <p:nvPicPr>
          <p:cNvPr id="9" name="Picture 86">
            <a:extLst>
              <a:ext uri="{FF2B5EF4-FFF2-40B4-BE49-F238E27FC236}">
                <a16:creationId xmlns:a16="http://schemas.microsoft.com/office/drawing/2014/main" id="{0B7DD1A5-9EC0-DEE2-BF93-9979CAAF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456" y="4411705"/>
            <a:ext cx="392647" cy="392647"/>
          </a:xfrm>
          <a:prstGeom prst="rect">
            <a:avLst/>
          </a:prstGeom>
        </p:spPr>
      </p:pic>
      <p:pic>
        <p:nvPicPr>
          <p:cNvPr id="11" name="Picture 10" descr="A green circle with a white check mark in it&#10;&#10;Description automatically generated">
            <a:extLst>
              <a:ext uri="{FF2B5EF4-FFF2-40B4-BE49-F238E27FC236}">
                <a16:creationId xmlns:a16="http://schemas.microsoft.com/office/drawing/2014/main" id="{6B3F7B50-F87A-1232-C0E0-111F1E147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14" y="2848480"/>
            <a:ext cx="279880" cy="279880"/>
          </a:xfrm>
          <a:prstGeom prst="rect">
            <a:avLst/>
          </a:prstGeom>
        </p:spPr>
      </p:pic>
      <p:pic>
        <p:nvPicPr>
          <p:cNvPr id="12" name="Picture 11" descr="A green circle with a white check mark in it&#10;&#10;Description automatically generated">
            <a:extLst>
              <a:ext uri="{FF2B5EF4-FFF2-40B4-BE49-F238E27FC236}">
                <a16:creationId xmlns:a16="http://schemas.microsoft.com/office/drawing/2014/main" id="{641E293B-FD30-F3ED-7066-FEB8FAA3E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095" y="2860940"/>
            <a:ext cx="279880" cy="279880"/>
          </a:xfrm>
          <a:prstGeom prst="rect">
            <a:avLst/>
          </a:prstGeom>
        </p:spPr>
      </p:pic>
      <p:pic>
        <p:nvPicPr>
          <p:cNvPr id="13" name="Picture 12" descr="A green circle with a white check mark in it&#10;&#10;Description automatically generated">
            <a:extLst>
              <a:ext uri="{FF2B5EF4-FFF2-40B4-BE49-F238E27FC236}">
                <a16:creationId xmlns:a16="http://schemas.microsoft.com/office/drawing/2014/main" id="{AB3108CF-978C-E87B-FCF9-D03204D5C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42" y="2860940"/>
            <a:ext cx="279880" cy="2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89">
            <a:extLst>
              <a:ext uri="{FF2B5EF4-FFF2-40B4-BE49-F238E27FC236}">
                <a16:creationId xmlns:a16="http://schemas.microsoft.com/office/drawing/2014/main" id="{F623E897-BA04-71EE-ECCF-5BBBE9918AEE}"/>
              </a:ext>
            </a:extLst>
          </p:cNvPr>
          <p:cNvSpPr/>
          <p:nvPr/>
        </p:nvSpPr>
        <p:spPr>
          <a:xfrm>
            <a:off x="308610" y="1167256"/>
            <a:ext cx="10880458" cy="5359273"/>
          </a:xfrm>
          <a:prstGeom prst="roundRect">
            <a:avLst>
              <a:gd name="adj" fmla="val 3326"/>
            </a:avLst>
          </a:prstGeom>
          <a:solidFill>
            <a:schemeClr val="bg1">
              <a:lumMod val="6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4" name="TextBox 34">
            <a:extLst>
              <a:ext uri="{FF2B5EF4-FFF2-40B4-BE49-F238E27FC236}">
                <a16:creationId xmlns:a16="http://schemas.microsoft.com/office/drawing/2014/main" id="{F544C496-0F20-AE99-DB31-63E8E146031D}"/>
              </a:ext>
            </a:extLst>
          </p:cNvPr>
          <p:cNvSpPr txBox="1"/>
          <p:nvPr/>
        </p:nvSpPr>
        <p:spPr>
          <a:xfrm>
            <a:off x="7160353" y="1672510"/>
            <a:ext cx="341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s-US" sz="1200" dirty="0">
                <a:latin typeface="Calibri" panose="020F0502020204030204" pitchFamily="34" charset="0"/>
              </a:rPr>
              <a:t>∑ </a:t>
            </a:r>
            <a:r>
              <a:rPr lang="es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Ingresos de los 12 últimos meses +</a:t>
            </a:r>
            <a:r>
              <a:rPr lang="es-US" sz="1200" dirty="0">
                <a:latin typeface="Calibri" panose="020F0502020204030204" pitchFamily="34" charset="0"/>
              </a:rPr>
              <a:t> ∑</a:t>
            </a:r>
            <a:r>
              <a:rPr lang="es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Ceses de los 12 últimos meses)/2</a:t>
            </a:r>
            <a:endParaRPr lang="es-PE" sz="1200" dirty="0">
              <a:latin typeface="Calibri" panose="020F0502020204030204" pitchFamily="34" charset="0"/>
            </a:endParaRPr>
          </a:p>
        </p:txBody>
      </p:sp>
      <p:sp>
        <p:nvSpPr>
          <p:cNvPr id="5" name="TextBox 35">
            <a:extLst>
              <a:ext uri="{FF2B5EF4-FFF2-40B4-BE49-F238E27FC236}">
                <a16:creationId xmlns:a16="http://schemas.microsoft.com/office/drawing/2014/main" id="{DC04AB36-3D75-7E88-B591-2822F9CAD1A7}"/>
              </a:ext>
            </a:extLst>
          </p:cNvPr>
          <p:cNvSpPr txBox="1"/>
          <p:nvPr/>
        </p:nvSpPr>
        <p:spPr>
          <a:xfrm>
            <a:off x="7141501" y="2124160"/>
            <a:ext cx="343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1200" dirty="0"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s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romedio de colaboradores de los 12 últimos meses</a:t>
            </a:r>
            <a:endParaRPr lang="es-PE" sz="1200" dirty="0">
              <a:latin typeface="Calibri" panose="020F0502020204030204" pitchFamily="34" charset="0"/>
            </a:endParaRPr>
          </a:p>
        </p:txBody>
      </p:sp>
      <p:sp>
        <p:nvSpPr>
          <p:cNvPr id="6" name="Rectangle 36">
            <a:extLst>
              <a:ext uri="{FF2B5EF4-FFF2-40B4-BE49-F238E27FC236}">
                <a16:creationId xmlns:a16="http://schemas.microsoft.com/office/drawing/2014/main" id="{30D56040-DF10-9A62-984F-1EFAD84DA58B}"/>
              </a:ext>
            </a:extLst>
          </p:cNvPr>
          <p:cNvSpPr/>
          <p:nvPr/>
        </p:nvSpPr>
        <p:spPr>
          <a:xfrm>
            <a:off x="7160353" y="1608785"/>
            <a:ext cx="3419148" cy="7957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E7F89EAE-5065-85BC-B742-7ABA61863C16}"/>
              </a:ext>
            </a:extLst>
          </p:cNvPr>
          <p:cNvSpPr txBox="1"/>
          <p:nvPr/>
        </p:nvSpPr>
        <p:spPr>
          <a:xfrm>
            <a:off x="7259561" y="3439599"/>
            <a:ext cx="3319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s-US" sz="1200" dirty="0">
                <a:latin typeface="Calibri" panose="020F0502020204030204" pitchFamily="34" charset="0"/>
              </a:rPr>
              <a:t>∑</a:t>
            </a:r>
            <a:r>
              <a:rPr lang="es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de ceses de los 12 últimos meses/2) </a:t>
            </a:r>
            <a:endParaRPr lang="es-PE" sz="1200" dirty="0">
              <a:latin typeface="Calibri" panose="020F0502020204030204" pitchFamily="34" charset="0"/>
            </a:endParaRP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A0E6819C-AB3A-2906-14A1-0752595E6221}"/>
              </a:ext>
            </a:extLst>
          </p:cNvPr>
          <p:cNvSpPr txBox="1"/>
          <p:nvPr/>
        </p:nvSpPr>
        <p:spPr>
          <a:xfrm>
            <a:off x="7160353" y="3762514"/>
            <a:ext cx="3419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1200" dirty="0"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s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olaboradores del último mes del periodo evaluado</a:t>
            </a:r>
            <a:endParaRPr lang="es-PE" sz="1200" dirty="0">
              <a:latin typeface="Calibri" panose="020F0502020204030204" pitchFamily="34" charset="0"/>
            </a:endParaRPr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8B472D35-63E6-816D-1D88-E34AF8876FD1}"/>
              </a:ext>
            </a:extLst>
          </p:cNvPr>
          <p:cNvSpPr/>
          <p:nvPr/>
        </p:nvSpPr>
        <p:spPr>
          <a:xfrm>
            <a:off x="7160355" y="3331785"/>
            <a:ext cx="3437998" cy="7957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TextBox 70">
            <a:extLst>
              <a:ext uri="{FF2B5EF4-FFF2-40B4-BE49-F238E27FC236}">
                <a16:creationId xmlns:a16="http://schemas.microsoft.com/office/drawing/2014/main" id="{A958B586-1E2F-B534-8072-1E85497404F2}"/>
              </a:ext>
            </a:extLst>
          </p:cNvPr>
          <p:cNvSpPr txBox="1"/>
          <p:nvPr/>
        </p:nvSpPr>
        <p:spPr>
          <a:xfrm>
            <a:off x="7236011" y="5122683"/>
            <a:ext cx="333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1200" dirty="0">
                <a:latin typeface="Calibri" panose="020F0502020204030204" pitchFamily="34" charset="0"/>
              </a:rPr>
              <a:t>∑</a:t>
            </a:r>
            <a:r>
              <a:rPr lang="es-PE" sz="1200" dirty="0">
                <a:latin typeface="Calibri" panose="020F0502020204030204" pitchFamily="34" charset="0"/>
              </a:rPr>
              <a:t> de ceses de los 12 últimos meses</a:t>
            </a:r>
          </a:p>
          <a:p>
            <a:pPr algn="ctr"/>
            <a:endParaRPr lang="es-PE" sz="1200" dirty="0">
              <a:latin typeface="Calibri" panose="020F0502020204030204" pitchFamily="34" charset="0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B33903F4-84E5-5633-0D58-CB1B4C6E8079}"/>
              </a:ext>
            </a:extLst>
          </p:cNvPr>
          <p:cNvSpPr txBox="1"/>
          <p:nvPr/>
        </p:nvSpPr>
        <p:spPr>
          <a:xfrm>
            <a:off x="7117951" y="5445848"/>
            <a:ext cx="3447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1200" dirty="0"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s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romedio de </a:t>
            </a:r>
            <a:r>
              <a:rPr lang="es-US" sz="1200" dirty="0"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colaboradores</a:t>
            </a:r>
            <a:r>
              <a:rPr lang="es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 de los 12 últimos meses</a:t>
            </a:r>
            <a:endParaRPr lang="es-PE" sz="1200" dirty="0">
              <a:latin typeface="Calibri" panose="020F0502020204030204" pitchFamily="34" charset="0"/>
            </a:endParaRPr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DF2A9D9A-5556-7C2F-5E14-0078BAFD30AA}"/>
              </a:ext>
            </a:extLst>
          </p:cNvPr>
          <p:cNvSpPr/>
          <p:nvPr/>
        </p:nvSpPr>
        <p:spPr>
          <a:xfrm>
            <a:off x="7136805" y="5046733"/>
            <a:ext cx="3437998" cy="7957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C1D3445-6DA3-A9DC-B46D-F4DC6C92598D}"/>
              </a:ext>
            </a:extLst>
          </p:cNvPr>
          <p:cNvSpPr txBox="1"/>
          <p:nvPr/>
        </p:nvSpPr>
        <p:spPr>
          <a:xfrm>
            <a:off x="7141501" y="1340617"/>
            <a:ext cx="3437998" cy="27699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s-PE"/>
            </a:defPPr>
            <a:lvl1pPr algn="ctr">
              <a:defRPr sz="12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defRPr>
            </a:lvl1pPr>
          </a:lstStyle>
          <a:p>
            <a:r>
              <a:rPr lang="es-US"/>
              <a:t>Fórmula 1</a:t>
            </a:r>
            <a:r>
              <a:rPr lang="es-US" dirty="0"/>
              <a:t>:</a:t>
            </a:r>
            <a:endParaRPr lang="es-PE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F8827FD-DF0F-3A35-BD1A-06AEC703735B}"/>
              </a:ext>
            </a:extLst>
          </p:cNvPr>
          <p:cNvSpPr txBox="1"/>
          <p:nvPr/>
        </p:nvSpPr>
        <p:spPr>
          <a:xfrm>
            <a:off x="7160355" y="3054786"/>
            <a:ext cx="3437998" cy="27699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s-PE"/>
            </a:defPPr>
            <a:lvl1pPr algn="ctr">
              <a:defRPr sz="12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defRPr>
            </a:lvl1pPr>
          </a:lstStyle>
          <a:p>
            <a:r>
              <a:rPr lang="es-US"/>
              <a:t>Fórmula 2</a:t>
            </a:r>
            <a:r>
              <a:rPr lang="es-US" dirty="0"/>
              <a:t>:</a:t>
            </a:r>
            <a:endParaRPr lang="es-PE" dirty="0"/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22DEC0E7-CB9E-0D28-15C8-3DA97876A678}"/>
              </a:ext>
            </a:extLst>
          </p:cNvPr>
          <p:cNvSpPr txBox="1"/>
          <p:nvPr/>
        </p:nvSpPr>
        <p:spPr>
          <a:xfrm>
            <a:off x="7136803" y="4769734"/>
            <a:ext cx="3438000" cy="27699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US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Fórmula BPC</a:t>
            </a:r>
            <a:r>
              <a:rPr lang="es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es-PE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19AA349-C4FD-D595-42FA-830D0FB9F171}"/>
              </a:ext>
            </a:extLst>
          </p:cNvPr>
          <p:cNvCxnSpPr/>
          <p:nvPr/>
        </p:nvCxnSpPr>
        <p:spPr>
          <a:xfrm>
            <a:off x="7250134" y="2124160"/>
            <a:ext cx="31569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559D16BB-94C2-09D9-FA74-551FCA6A2BD3}"/>
              </a:ext>
            </a:extLst>
          </p:cNvPr>
          <p:cNvCxnSpPr/>
          <p:nvPr/>
        </p:nvCxnSpPr>
        <p:spPr>
          <a:xfrm>
            <a:off x="7300896" y="3736756"/>
            <a:ext cx="31569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960D1D3C-BD1C-0464-A238-0D9C3C9B692D}"/>
              </a:ext>
            </a:extLst>
          </p:cNvPr>
          <p:cNvCxnSpPr/>
          <p:nvPr/>
        </p:nvCxnSpPr>
        <p:spPr>
          <a:xfrm>
            <a:off x="7326950" y="5420465"/>
            <a:ext cx="315691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C8229CA-8DE6-2AF1-0350-A5891F500C42}"/>
              </a:ext>
            </a:extLst>
          </p:cNvPr>
          <p:cNvSpPr txBox="1"/>
          <p:nvPr/>
        </p:nvSpPr>
        <p:spPr>
          <a:xfrm>
            <a:off x="7545351" y="2556621"/>
            <a:ext cx="25664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rgbClr val="FF0000"/>
                </a:solidFill>
              </a:rPr>
              <a:t>Indice de rotación: 54.5%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EAB173A-FD1B-E18E-C0C6-761FF8A004E9}"/>
              </a:ext>
            </a:extLst>
          </p:cNvPr>
          <p:cNvSpPr txBox="1"/>
          <p:nvPr/>
        </p:nvSpPr>
        <p:spPr>
          <a:xfrm>
            <a:off x="7545351" y="4246108"/>
            <a:ext cx="256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rgbClr val="FF0000"/>
                </a:solidFill>
              </a:rPr>
              <a:t>Indice de rotación: 9.7%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3A09283-1EB3-97F1-3824-E574852BDEBC}"/>
              </a:ext>
            </a:extLst>
          </p:cNvPr>
          <p:cNvSpPr txBox="1"/>
          <p:nvPr/>
        </p:nvSpPr>
        <p:spPr>
          <a:xfrm>
            <a:off x="7572564" y="5960508"/>
            <a:ext cx="256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rgbClr val="FF0000"/>
                </a:solidFill>
              </a:rPr>
              <a:t>Indice de rotación: 19.4%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D2069CA-D6F6-8A33-C49F-7FC042CBD489}"/>
              </a:ext>
            </a:extLst>
          </p:cNvPr>
          <p:cNvSpPr/>
          <p:nvPr/>
        </p:nvSpPr>
        <p:spPr>
          <a:xfrm>
            <a:off x="7169146" y="2492452"/>
            <a:ext cx="3396230" cy="4545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4FE47D3-4CB0-B9B8-9905-A9F607736D3F}"/>
              </a:ext>
            </a:extLst>
          </p:cNvPr>
          <p:cNvSpPr/>
          <p:nvPr/>
        </p:nvSpPr>
        <p:spPr>
          <a:xfrm>
            <a:off x="7207291" y="4235282"/>
            <a:ext cx="3396230" cy="4545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0253F34-89CC-61EA-561D-33B87535672E}"/>
              </a:ext>
            </a:extLst>
          </p:cNvPr>
          <p:cNvSpPr/>
          <p:nvPr/>
        </p:nvSpPr>
        <p:spPr>
          <a:xfrm>
            <a:off x="7178573" y="5938350"/>
            <a:ext cx="3396230" cy="4545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5FBB932-AA19-6FBB-0196-891117BA176F}"/>
              </a:ext>
            </a:extLst>
          </p:cNvPr>
          <p:cNvSpPr txBox="1"/>
          <p:nvPr/>
        </p:nvSpPr>
        <p:spPr>
          <a:xfrm>
            <a:off x="1002932" y="1167257"/>
            <a:ext cx="331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accent1">
                    <a:lumMod val="50000"/>
                  </a:schemeClr>
                </a:solidFill>
              </a:rPr>
              <a:t>Ejemplo órganico bcp 2017</a:t>
            </a:r>
          </a:p>
        </p:txBody>
      </p:sp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2696E7AD-A801-75DB-790B-2AAC8DFCA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133151"/>
              </p:ext>
            </p:extLst>
          </p:nvPr>
        </p:nvGraphicFramePr>
        <p:xfrm>
          <a:off x="1224797" y="1618600"/>
          <a:ext cx="4483100" cy="3657600"/>
        </p:xfrm>
        <a:graphic>
          <a:graphicData uri="http://schemas.openxmlformats.org/drawingml/2006/table">
            <a:tbl>
              <a:tblPr/>
              <a:tblGrid>
                <a:gridCol w="1624174">
                  <a:extLst>
                    <a:ext uri="{9D8B030D-6E8A-4147-A177-3AD203B41FA5}">
                      <a16:colId xmlns:a16="http://schemas.microsoft.com/office/drawing/2014/main" val="2436743479"/>
                    </a:ext>
                  </a:extLst>
                </a:gridCol>
                <a:gridCol w="826334">
                  <a:extLst>
                    <a:ext uri="{9D8B030D-6E8A-4147-A177-3AD203B41FA5}">
                      <a16:colId xmlns:a16="http://schemas.microsoft.com/office/drawing/2014/main" val="60860776"/>
                    </a:ext>
                  </a:extLst>
                </a:gridCol>
                <a:gridCol w="826334">
                  <a:extLst>
                    <a:ext uri="{9D8B030D-6E8A-4147-A177-3AD203B41FA5}">
                      <a16:colId xmlns:a16="http://schemas.microsoft.com/office/drawing/2014/main" val="4107712802"/>
                    </a:ext>
                  </a:extLst>
                </a:gridCol>
                <a:gridCol w="1206258">
                  <a:extLst>
                    <a:ext uri="{9D8B030D-6E8A-4147-A177-3AD203B41FA5}">
                      <a16:colId xmlns:a16="http://schemas.microsoft.com/office/drawing/2014/main" val="1138309390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ACTIVOS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INGRESOS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CESADOS VOLUNTARIOS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1112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4,054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8563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FEBRERO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4,034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44304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MARZO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4,019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958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4,010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7627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3,989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67492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3,985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7879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3,933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33515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AGOSTO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3,928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48519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SETIEMBRE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3,963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3908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OCTUBRE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3,983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73332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3,987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54992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DICIEMBRE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4,007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752218"/>
                  </a:ext>
                </a:extLst>
              </a:tr>
            </a:tbl>
          </a:graphicData>
        </a:graphic>
      </p:graphicFrame>
      <p:sp>
        <p:nvSpPr>
          <p:cNvPr id="34" name="CuadroTexto 33">
            <a:extLst>
              <a:ext uri="{FF2B5EF4-FFF2-40B4-BE49-F238E27FC236}">
                <a16:creationId xmlns:a16="http://schemas.microsoft.com/office/drawing/2014/main" id="{809220A1-7B95-1AB2-D203-BF34E24BA8C3}"/>
              </a:ext>
            </a:extLst>
          </p:cNvPr>
          <p:cNvSpPr txBox="1"/>
          <p:nvPr/>
        </p:nvSpPr>
        <p:spPr>
          <a:xfrm>
            <a:off x="1179794" y="5520558"/>
            <a:ext cx="5109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b="1" dirty="0">
                <a:solidFill>
                  <a:schemeClr val="accent2"/>
                </a:solidFill>
              </a:rPr>
              <a:t>El mejor índice de rotación para evaluar los ceses a lo largo de un año es la fórmula actual utilizada por el bcp. 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FF039545-95EF-5D33-E23B-2F3ECACE1968}"/>
              </a:ext>
            </a:extLst>
          </p:cNvPr>
          <p:cNvSpPr txBox="1"/>
          <p:nvPr/>
        </p:nvSpPr>
        <p:spPr>
          <a:xfrm>
            <a:off x="435821" y="664585"/>
            <a:ext cx="10048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Demi" panose="020B0703020102020204" pitchFamily="34" charset="0"/>
                <a:cs typeface="Arial"/>
              </a:rPr>
              <a:t>Las distintas fórmulas nos </a:t>
            </a:r>
            <a:r>
              <a:rPr kumimoji="0" lang="es-PE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Franklin Gothic Demi" panose="020B0703020102020204" pitchFamily="34" charset="0"/>
                <a:cs typeface="Arial"/>
              </a:rPr>
              <a:t>generan resultados y enfoques distintos</a:t>
            </a:r>
            <a:endParaRPr kumimoji="0" lang="es-PE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pic>
        <p:nvPicPr>
          <p:cNvPr id="37" name="Picture 17" descr="Blue letters on a white background&#10;&#10;Description automatically generated">
            <a:extLst>
              <a:ext uri="{FF2B5EF4-FFF2-40B4-BE49-F238E27FC236}">
                <a16:creationId xmlns:a16="http://schemas.microsoft.com/office/drawing/2014/main" id="{0B4A5A77-219F-47A4-A2D0-07CD319B8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1" y="113223"/>
            <a:ext cx="1203850" cy="66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0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F059-38D3-0E74-8945-A429ABECD6FA}"/>
              </a:ext>
            </a:extLst>
          </p:cNvPr>
          <p:cNvSpPr/>
          <p:nvPr/>
        </p:nvSpPr>
        <p:spPr>
          <a:xfrm>
            <a:off x="548410" y="1568292"/>
            <a:ext cx="10913982" cy="3705044"/>
          </a:xfrm>
          <a:prstGeom prst="roundRect">
            <a:avLst>
              <a:gd name="adj" fmla="val 1797"/>
            </a:avLst>
          </a:prstGeom>
          <a:solidFill>
            <a:schemeClr val="bg1">
              <a:lumMod val="65000"/>
              <a:alpha val="3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40D3394-3AD7-7EED-61D4-4D62C6303EE5}"/>
              </a:ext>
            </a:extLst>
          </p:cNvPr>
          <p:cNvSpPr/>
          <p:nvPr/>
        </p:nvSpPr>
        <p:spPr>
          <a:xfrm>
            <a:off x="729608" y="2519487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>
              <a:defRPr/>
            </a:pPr>
            <a:r>
              <a:rPr lang="es-PE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Evaluación de indicador de rotación voluntaria</a:t>
            </a:r>
            <a:r>
              <a:rPr lang="es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DA8EA08-7E95-6884-8E55-80F2DFBCA4FB}"/>
              </a:ext>
            </a:extLst>
          </p:cNvPr>
          <p:cNvSpPr/>
          <p:nvPr/>
        </p:nvSpPr>
        <p:spPr>
          <a:xfrm>
            <a:off x="729608" y="3353114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2"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Diagnóstico del nivel de rotación del BCP al cierre de diciembre 2017.</a:t>
            </a:r>
            <a:endParaRPr lang="es-PE" sz="1500" b="1" dirty="0">
              <a:solidFill>
                <a:prstClr val="white"/>
              </a:solidFill>
              <a:latin typeface="EYInterstate Regular" panose="02000503020000020004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2E69590-9510-CE51-D589-55DB57A61B64}"/>
              </a:ext>
            </a:extLst>
          </p:cNvPr>
          <p:cNvSpPr/>
          <p:nvPr/>
        </p:nvSpPr>
        <p:spPr>
          <a:xfrm>
            <a:off x="729608" y="4191893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US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Escala para el indicador de Rotación.</a:t>
            </a:r>
            <a:endParaRPr kumimoji="0" lang="es-PE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Regular" panose="02000503020000020004" pitchFamily="2" charset="0"/>
              <a:ea typeface="+mn-ea"/>
              <a:cs typeface="+mn-cs"/>
            </a:endParaRPr>
          </a:p>
        </p:txBody>
      </p:sp>
      <p:pic>
        <p:nvPicPr>
          <p:cNvPr id="20" name="Picture 19" descr="A white arrow in a circle&#10;&#10;Description automatically generated">
            <a:extLst>
              <a:ext uri="{FF2B5EF4-FFF2-40B4-BE49-F238E27FC236}">
                <a16:creationId xmlns:a16="http://schemas.microsoft.com/office/drawing/2014/main" id="{85B788C0-567C-AF84-B6E8-54085406A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4273093"/>
            <a:ext cx="462375" cy="462375"/>
          </a:xfrm>
          <a:prstGeom prst="rect">
            <a:avLst/>
          </a:prstGeom>
        </p:spPr>
      </p:pic>
      <p:pic>
        <p:nvPicPr>
          <p:cNvPr id="21" name="Picture 20" descr="A white arrow in a circle&#10;&#10;Description automatically generated">
            <a:extLst>
              <a:ext uri="{FF2B5EF4-FFF2-40B4-BE49-F238E27FC236}">
                <a16:creationId xmlns:a16="http://schemas.microsoft.com/office/drawing/2014/main" id="{EB624FAC-ED88-406C-39A4-BAAFE0986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3436299"/>
            <a:ext cx="462375" cy="462375"/>
          </a:xfrm>
          <a:prstGeom prst="rect">
            <a:avLst/>
          </a:prstGeom>
        </p:spPr>
      </p:pic>
      <p:pic>
        <p:nvPicPr>
          <p:cNvPr id="22" name="Picture 21" descr="A white arrow in a circle&#10;&#10;Description automatically generated">
            <a:extLst>
              <a:ext uri="{FF2B5EF4-FFF2-40B4-BE49-F238E27FC236}">
                <a16:creationId xmlns:a16="http://schemas.microsoft.com/office/drawing/2014/main" id="{6AD972BD-0DC5-0303-F293-AEFC6C48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98" y="2608310"/>
            <a:ext cx="462375" cy="462375"/>
          </a:xfrm>
          <a:prstGeom prst="rect">
            <a:avLst/>
          </a:prstGeom>
        </p:spPr>
      </p:pic>
      <p:grpSp>
        <p:nvGrpSpPr>
          <p:cNvPr id="25" name="Grupo 8">
            <a:extLst>
              <a:ext uri="{FF2B5EF4-FFF2-40B4-BE49-F238E27FC236}">
                <a16:creationId xmlns:a16="http://schemas.microsoft.com/office/drawing/2014/main" id="{A5D1E924-F4AC-EE0F-84A9-3760066719CA}"/>
              </a:ext>
            </a:extLst>
          </p:cNvPr>
          <p:cNvGrpSpPr/>
          <p:nvPr/>
        </p:nvGrpSpPr>
        <p:grpSpPr>
          <a:xfrm>
            <a:off x="724618" y="3201732"/>
            <a:ext cx="10737774" cy="1672406"/>
            <a:chOff x="1236763" y="3435290"/>
            <a:chExt cx="9720000" cy="167755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B745AA-A7C7-D4B9-7E05-6A9EA1F9AD26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3435290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06EF3B-F00C-9E09-E41E-4BA9CD6F4CCF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4274069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01E07F-717E-4CE5-944A-38D94B71DD50}"/>
                </a:ext>
              </a:extLst>
            </p:cNvPr>
            <p:cNvCxnSpPr>
              <a:cxnSpLocks/>
            </p:cNvCxnSpPr>
            <p:nvPr/>
          </p:nvCxnSpPr>
          <p:spPr>
            <a:xfrm>
              <a:off x="1236763" y="5112848"/>
              <a:ext cx="9720000" cy="0"/>
            </a:xfrm>
            <a:prstGeom prst="line">
              <a:avLst/>
            </a:prstGeom>
            <a:ln w="28575">
              <a:solidFill>
                <a:schemeClr val="tx1">
                  <a:lumMod val="60000"/>
                  <a:lumOff val="4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Blue letters on a white background&#10;&#10;Description automatically generated">
            <a:extLst>
              <a:ext uri="{FF2B5EF4-FFF2-40B4-BE49-F238E27FC236}">
                <a16:creationId xmlns:a16="http://schemas.microsoft.com/office/drawing/2014/main" id="{C516A7A3-B13B-5DBC-F3D7-74CE147F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1" y="113223"/>
            <a:ext cx="1203850" cy="6688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24FDDF-2603-9ABB-D2A0-5B283F8C96AB}"/>
              </a:ext>
            </a:extLst>
          </p:cNvPr>
          <p:cNvSpPr txBox="1"/>
          <p:nvPr/>
        </p:nvSpPr>
        <p:spPr>
          <a:xfrm>
            <a:off x="724618" y="969297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s-PE" sz="2400" b="0" dirty="0">
                <a:solidFill>
                  <a:schemeClr val="accent2"/>
                </a:solidFill>
                <a:latin typeface="Franklin Gothic Demi" panose="020B0703020102020204" pitchFamily="34" charset="0"/>
                <a:cs typeface="Arial"/>
              </a:rPr>
              <a:t>Agenda del reto BCP</a:t>
            </a:r>
            <a:endParaRPr kumimoji="0" lang="es-PE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ranklin Gothic Demi" panose="020B07030201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BE8C35-895F-D817-A412-D8ABCD6B0465}"/>
              </a:ext>
            </a:extLst>
          </p:cNvPr>
          <p:cNvSpPr/>
          <p:nvPr/>
        </p:nvSpPr>
        <p:spPr>
          <a:xfrm>
            <a:off x="724618" y="1696008"/>
            <a:ext cx="9673992" cy="68224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9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 anchorCtr="0"/>
          <a:lstStyle/>
          <a:p>
            <a:pPr marL="222250">
              <a:defRPr/>
            </a:pPr>
            <a:r>
              <a:rPr lang="es-PE" sz="1500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Modelamiento de datos</a:t>
            </a:r>
            <a:endParaRPr lang="es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white arrow in a circle&#10;&#10;Description automatically generated">
            <a:extLst>
              <a:ext uri="{FF2B5EF4-FFF2-40B4-BE49-F238E27FC236}">
                <a16:creationId xmlns:a16="http://schemas.microsoft.com/office/drawing/2014/main" id="{76C5D205-B282-FE2C-BB3D-893A861C7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08" y="1784831"/>
            <a:ext cx="462375" cy="4623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31FC97-2151-B8DF-C9DF-35F8F13D39CD}"/>
              </a:ext>
            </a:extLst>
          </p:cNvPr>
          <p:cNvCxnSpPr>
            <a:cxnSpLocks/>
          </p:cNvCxnSpPr>
          <p:nvPr/>
        </p:nvCxnSpPr>
        <p:spPr>
          <a:xfrm>
            <a:off x="727113" y="2378253"/>
            <a:ext cx="10737774" cy="0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92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765C08-4CBD-3C67-691C-5881CA8B4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51" y="-160257"/>
            <a:ext cx="12453595" cy="72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649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dg8LIFslHuROoDDq1al5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dg8LIFslHuROoDDq1al5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0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3232A">
            <a:alpha val="80000"/>
          </a:srgbClr>
        </a:solidFill>
        <a:ln w="19050">
          <a:solidFill>
            <a:srgbClr val="797991">
              <a:alpha val="60000"/>
            </a:srgbClr>
          </a:solidFill>
        </a:ln>
      </a:spPr>
      <a:bodyPr rtlCol="0" anchor="t" anchorCtr="0"/>
      <a:lstStyle>
        <a:defPPr algn="l">
          <a:defRPr sz="16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E2E38">
            <a:alpha val="90000"/>
          </a:srgbClr>
        </a:solidFill>
        <a:ln w="9525">
          <a:noFill/>
        </a:ln>
      </a:spPr>
      <a:bodyPr rtlCol="0" anchor="t" anchorCtr="0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99" b="0" i="0" u="none" strike="noStrike" kern="1200" cap="none" spc="0" normalizeH="0" baseline="0" noProof="0">
            <a:ln>
              <a:noFill/>
            </a:ln>
            <a:solidFill>
              <a:srgbClr val="2E2E38"/>
            </a:solidFill>
            <a:effectLst/>
            <a:uLnTx/>
            <a:uFillTx/>
            <a:latin typeface="EYInterstate Light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E2E38">
            <a:alpha val="90000"/>
          </a:srgbClr>
        </a:solidFill>
        <a:ln w="9525">
          <a:noFill/>
        </a:ln>
      </a:spPr>
      <a:bodyPr rtlCol="0" anchor="t" anchorCtr="0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99" b="0" i="0" u="none" strike="noStrike" kern="1200" cap="none" spc="0" normalizeH="0" baseline="0" noProof="0">
            <a:ln>
              <a:noFill/>
            </a:ln>
            <a:solidFill>
              <a:srgbClr val="2E2E38"/>
            </a:solidFill>
            <a:effectLst/>
            <a:uLnTx/>
            <a:uFillTx/>
            <a:latin typeface="EYInterstate Light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3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9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4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4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5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B7898985F32341A0DF081A36CEE1E1" ma:contentTypeVersion="11" ma:contentTypeDescription="Create a new document." ma:contentTypeScope="" ma:versionID="43c9eda9b9d2dd85c3ac82d9fab85af5">
  <xsd:schema xmlns:xsd="http://www.w3.org/2001/XMLSchema" xmlns:xs="http://www.w3.org/2001/XMLSchema" xmlns:p="http://schemas.microsoft.com/office/2006/metadata/properties" xmlns:ns2="e8398b7c-dcc4-4f00-81b7-cee77199e1b6" xmlns:ns3="ce3e565f-43f4-4fbc-a474-ac19f7b20daf" targetNamespace="http://schemas.microsoft.com/office/2006/metadata/properties" ma:root="true" ma:fieldsID="e3b65951f1f07cb1d61303e7a6343c52" ns2:_="" ns3:_="">
    <xsd:import namespace="e8398b7c-dcc4-4f00-81b7-cee77199e1b6"/>
    <xsd:import namespace="ce3e565f-43f4-4fbc-a474-ac19f7b20d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398b7c-dcc4-4f00-81b7-cee77199e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3ef62f9-2e07-484b-bd79-00aec90129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3e565f-43f4-4fbc-a474-ac19f7b20da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e5b83c08-7a28-4c26-bd8e-8db9413f00c3}" ma:internalName="TaxCatchAll" ma:showField="CatchAllData" ma:web="ce3e565f-43f4-4fbc-a474-ac19f7b20d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e3e565f-43f4-4fbc-a474-ac19f7b20daf" xsi:nil="true"/>
    <lcf76f155ced4ddcb4097134ff3c332f xmlns="e8398b7c-dcc4-4f00-81b7-cee77199e1b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CB7A44-D0B2-41F8-A147-724FE3B983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9889E0-B4A7-45B5-A6A2-7803F199FA75}">
  <ds:schemaRefs>
    <ds:schemaRef ds:uri="ce3e565f-43f4-4fbc-a474-ac19f7b20daf"/>
    <ds:schemaRef ds:uri="e8398b7c-dcc4-4f00-81b7-cee77199e1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EE34EC2-14CF-4AF2-A543-46AD6D875450}">
  <ds:schemaRefs>
    <ds:schemaRef ds:uri="ce3e565f-43f4-4fbc-a474-ac19f7b20daf"/>
    <ds:schemaRef ds:uri="e8398b7c-dcc4-4f00-81b7-cee77199e1b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8821</TotalTime>
  <Words>826</Words>
  <Application>Microsoft Office PowerPoint</Application>
  <PresentationFormat>Widescreen</PresentationFormat>
  <Paragraphs>153</Paragraphs>
  <Slides>13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2" baseType="lpstr">
      <vt:lpstr>Arial</vt:lpstr>
      <vt:lpstr>Calibri</vt:lpstr>
      <vt:lpstr>Calibri Light</vt:lpstr>
      <vt:lpstr>EYInterstate</vt:lpstr>
      <vt:lpstr>EYInterstate Light</vt:lpstr>
      <vt:lpstr>EYInterstate Regular</vt:lpstr>
      <vt:lpstr>Franklin Gothic Demi</vt:lpstr>
      <vt:lpstr>Georgia</vt:lpstr>
      <vt:lpstr>10_EY dark background</vt:lpstr>
      <vt:lpstr>3_EY dark background</vt:lpstr>
      <vt:lpstr>EY dark background</vt:lpstr>
      <vt:lpstr>EY dark background</vt:lpstr>
      <vt:lpstr>13_EY dark background</vt:lpstr>
      <vt:lpstr>19_EY dark background</vt:lpstr>
      <vt:lpstr>4_EY dark background</vt:lpstr>
      <vt:lpstr>14_EY dark background</vt:lpstr>
      <vt:lpstr>5_EY dark background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R Molina de la Torre</dc:creator>
  <cp:lastModifiedBy>Emanuel Gonzales</cp:lastModifiedBy>
  <cp:revision>8</cp:revision>
  <dcterms:created xsi:type="dcterms:W3CDTF">2023-08-08T21:44:04Z</dcterms:created>
  <dcterms:modified xsi:type="dcterms:W3CDTF">2023-10-02T02:48:13Z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0x010100C6B7898985F32341A0DF081A36CEE1E1</vt:lpwstr>
  </property>
</Properties>
</file>